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notesMasterIdLst>
    <p:notesMasterId r:id="rId30"/>
  </p:notesMasterIdLst>
  <p:sldIdLst>
    <p:sldId id="256" r:id="rId2"/>
    <p:sldId id="292" r:id="rId3"/>
    <p:sldId id="293" r:id="rId4"/>
    <p:sldId id="308" r:id="rId5"/>
    <p:sldId id="309" r:id="rId6"/>
    <p:sldId id="310" r:id="rId7"/>
    <p:sldId id="311" r:id="rId8"/>
    <p:sldId id="312" r:id="rId9"/>
    <p:sldId id="313" r:id="rId10"/>
    <p:sldId id="315" r:id="rId11"/>
    <p:sldId id="316" r:id="rId12"/>
    <p:sldId id="294" r:id="rId13"/>
    <p:sldId id="295" r:id="rId14"/>
    <p:sldId id="270" r:id="rId15"/>
    <p:sldId id="317" r:id="rId16"/>
    <p:sldId id="271" r:id="rId17"/>
    <p:sldId id="272" r:id="rId18"/>
    <p:sldId id="286" r:id="rId19"/>
    <p:sldId id="275" r:id="rId20"/>
    <p:sldId id="296" r:id="rId21"/>
    <p:sldId id="280" r:id="rId22"/>
    <p:sldId id="281" r:id="rId23"/>
    <p:sldId id="282" r:id="rId24"/>
    <p:sldId id="283" r:id="rId25"/>
    <p:sldId id="284" r:id="rId26"/>
    <p:sldId id="297" r:id="rId27"/>
    <p:sldId id="300" r:id="rId28"/>
    <p:sldId id="29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571"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pPr>
              <a:defRPr/>
            </a:pPr>
            <a:endParaRPr lang="en-US"/>
          </a:p>
        </p:txBody>
      </p:sp>
      <p:sp>
        <p:nvSpPr>
          <p:cNvPr id="4710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pPr>
              <a:defRPr/>
            </a:pPr>
            <a:fld id="{B28C48C7-5CD0-4781-B9CF-E7B762DBD379}" type="datetimeFigureOut">
              <a:rPr lang="en-US"/>
              <a:pPr>
                <a:defRPr/>
              </a:pPr>
              <a:t>3/17/2016</a:t>
            </a:fld>
            <a:endParaRPr lang="en-US"/>
          </a:p>
        </p:txBody>
      </p:sp>
      <p:sp>
        <p:nvSpPr>
          <p:cNvPr id="235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71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711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pPr>
              <a:defRPr/>
            </a:pPr>
            <a:endParaRPr lang="en-US"/>
          </a:p>
        </p:txBody>
      </p:sp>
      <p:sp>
        <p:nvSpPr>
          <p:cNvPr id="4711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pPr>
              <a:defRPr/>
            </a:pPr>
            <a:fld id="{7EB5186B-97EC-4DED-9433-F80EAD9A98EB}" type="slidenum">
              <a:rPr lang="en-US"/>
              <a:pPr>
                <a:defRPr/>
              </a:pPr>
              <a:t>‹#›</a:t>
            </a:fld>
            <a:endParaRPr lang="en-US"/>
          </a:p>
        </p:txBody>
      </p:sp>
    </p:spTree>
    <p:extLst>
      <p:ext uri="{BB962C8B-B14F-4D97-AF65-F5344CB8AC3E}">
        <p14:creationId xmlns:p14="http://schemas.microsoft.com/office/powerpoint/2010/main" xmlns="" val="36843190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46367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708525" y="3549650"/>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540250" y="3525838"/>
            <a:ext cx="46038"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8" name="Title 27"/>
          <p:cNvSpPr>
            <a:spLocks noGrp="1"/>
          </p:cNvSpPr>
          <p:nvPr>
            <p:ph type="ctrTitle"/>
          </p:nvPr>
        </p:nvSpPr>
        <p:spPr>
          <a:xfrm>
            <a:off x="457200" y="1433732"/>
            <a:ext cx="830580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smtClean="0"/>
              <a:t>Click to edit Master title style</a:t>
            </a:r>
            <a:endParaRPr lang="en-US"/>
          </a:p>
        </p:txBody>
      </p:sp>
      <p:sp>
        <p:nvSpPr>
          <p:cNvPr id="7" name="Date Placeholder 14"/>
          <p:cNvSpPr>
            <a:spLocks noGrp="1"/>
          </p:cNvSpPr>
          <p:nvPr>
            <p:ph type="dt" sz="half" idx="10"/>
          </p:nvPr>
        </p:nvSpPr>
        <p:spPr/>
        <p:txBody>
          <a:bodyPr/>
          <a:lstStyle>
            <a:lvl1pPr>
              <a:defRPr/>
            </a:lvl1pPr>
          </a:lstStyle>
          <a:p>
            <a:pPr>
              <a:defRPr/>
            </a:pPr>
            <a:fld id="{88B4723A-6E19-4D54-8B66-082C4A017E22}" type="datetimeFigureOut">
              <a:rPr lang="en-US"/>
              <a:pPr>
                <a:defRPr/>
              </a:pPr>
              <a:t>3/17/2016</a:t>
            </a:fld>
            <a:endParaRPr lang="en-US"/>
          </a:p>
        </p:txBody>
      </p:sp>
      <p:sp>
        <p:nvSpPr>
          <p:cNvPr id="8" name="Slide Number Placeholder 15"/>
          <p:cNvSpPr>
            <a:spLocks noGrp="1"/>
          </p:cNvSpPr>
          <p:nvPr>
            <p:ph type="sldNum" sz="quarter" idx="11"/>
          </p:nvPr>
        </p:nvSpPr>
        <p:spPr/>
        <p:txBody>
          <a:bodyPr/>
          <a:lstStyle>
            <a:lvl1pPr>
              <a:defRPr/>
            </a:lvl1pPr>
          </a:lstStyle>
          <a:p>
            <a:pPr>
              <a:defRPr/>
            </a:pPr>
            <a:fld id="{756BDF2B-F712-4609-9E7B-48A5595E693F}" type="slidenum">
              <a:rPr lang="en-US"/>
              <a:pPr>
                <a:defRPr/>
              </a:pPr>
              <a:t>‹#›</a:t>
            </a:fld>
            <a:endParaRPr lang="en-US"/>
          </a:p>
        </p:txBody>
      </p:sp>
      <p:sp>
        <p:nvSpPr>
          <p:cNvPr id="10" name="Footer Placeholder 16"/>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F264E0BA-E02D-4AEA-B3C7-FDB065618852}" type="datetimeFigureOut">
              <a:rPr lang="en-US"/>
              <a:pPr>
                <a:defRPr/>
              </a:pPr>
              <a:t>3/17/2016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38A071AC-13BA-47A9-BBF5-9BC058CCD1C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6F31D5A9-E921-4086-803B-58F88A8F5112}" type="datetimeFigureOut">
              <a:rPr lang="en-US"/>
              <a:pPr>
                <a:defRPr/>
              </a:pPr>
              <a:t>3/17/2016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027EBDC8-551B-4009-98F7-F70BDBB9029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Date Placeholder 23"/>
          <p:cNvSpPr>
            <a:spLocks noGrp="1"/>
          </p:cNvSpPr>
          <p:nvPr>
            <p:ph type="dt" sz="half" idx="10"/>
          </p:nvPr>
        </p:nvSpPr>
        <p:spPr/>
        <p:txBody>
          <a:bodyPr/>
          <a:lstStyle>
            <a:lvl1pPr>
              <a:defRPr/>
            </a:lvl1pPr>
          </a:lstStyle>
          <a:p>
            <a:pPr>
              <a:defRPr/>
            </a:pPr>
            <a:fld id="{134D865F-F5D0-4DAF-ACEF-B66B1CAE832E}" type="datetimeFigureOut">
              <a:rPr lang="en-US"/>
              <a:pPr>
                <a:defRPr/>
              </a:pPr>
              <a:t>3/17/2016</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E22C6DE-898A-4EF8-B1CF-14924A2E20C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685800" y="4916488"/>
            <a:ext cx="79248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685800" y="4958864"/>
            <a:ext cx="7924800" cy="984736"/>
          </a:xfrm>
        </p:spPr>
        <p:txBody>
          <a:bodyPr/>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44E701C-064F-4585-8EE1-A2257944186B}" type="datetimeFigureOut">
              <a:rPr lang="en-US"/>
              <a:pPr>
                <a:defRPr/>
              </a:pPr>
              <a:t>3/17/2016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CA8539-AD6D-4B67-80D3-414A16630D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1" name="Content Placeholder 10"/>
          <p:cNvSpPr>
            <a:spLocks noGrp="1"/>
          </p:cNvSpPr>
          <p:nvPr>
            <p:ph sz="half" idx="1"/>
          </p:nvPr>
        </p:nvSpPr>
        <p:spPr>
          <a:xfrm>
            <a:off x="457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2"/>
          </p:nvPr>
        </p:nvSpPr>
        <p:spPr>
          <a:xfrm>
            <a:off x="4648200" y="1524000"/>
            <a:ext cx="4059936"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3300A82C-47DA-49BF-8253-98AD01E6CC30}" type="datetimeFigureOut">
              <a:rPr lang="en-US"/>
              <a:pPr>
                <a:defRPr/>
              </a:pPr>
              <a:t>3/17/2016</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764B6324-F1BE-41E7-9CBD-97323AF8503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563563" y="2179638"/>
            <a:ext cx="3748087"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754563" y="2179638"/>
            <a:ext cx="374967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4" name="Content Placeholder 33"/>
          <p:cNvSpPr>
            <a:spLocks noGrp="1"/>
          </p:cNvSpPr>
          <p:nvPr>
            <p:ph sz="quarter" idx="4"/>
          </p:nvPr>
        </p:nvSpPr>
        <p:spPr>
          <a:xfrm>
            <a:off x="4649788" y="2201896"/>
            <a:ext cx="4038600"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a:xfrm>
            <a:off x="457200" y="155448"/>
            <a:ext cx="8229600" cy="1143000"/>
          </a:xfrm>
        </p:spPr>
        <p:txBody>
          <a:bodyPr/>
          <a:lstStyle>
            <a:lvl1pPr>
              <a:defRPr/>
            </a:lvl1pPr>
          </a:lstStyle>
          <a:p>
            <a:r>
              <a:rPr lang="en-US" smtClean="0"/>
              <a:t>Click to edit Master title style</a:t>
            </a:r>
            <a:endParaRPr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9" name="Slide Number Placeholder 8"/>
          <p:cNvSpPr>
            <a:spLocks noGrp="1"/>
          </p:cNvSpPr>
          <p:nvPr>
            <p:ph type="sldNum" sz="quarter" idx="10"/>
          </p:nvPr>
        </p:nvSpPr>
        <p:spPr/>
        <p:txBody>
          <a:bodyPr/>
          <a:lstStyle>
            <a:lvl1pPr>
              <a:defRPr/>
            </a:lvl1pPr>
          </a:lstStyle>
          <a:p>
            <a:pPr>
              <a:defRPr/>
            </a:pPr>
            <a:fld id="{6172E422-652B-44E0-8CD6-7CE05AA625E1}" type="slidenum">
              <a:rPr lang="en-US"/>
              <a:pPr>
                <a:defRPr/>
              </a:pPr>
              <a:t>‹#›</a:t>
            </a:fld>
            <a:endParaRPr lang="en-US"/>
          </a:p>
        </p:txBody>
      </p:sp>
      <p:sp>
        <p:nvSpPr>
          <p:cNvPr id="10" name="Footer Placeholder 7"/>
          <p:cNvSpPr>
            <a:spLocks noGrp="1"/>
          </p:cNvSpPr>
          <p:nvPr>
            <p:ph type="ftr" sz="quarter" idx="11"/>
          </p:nvPr>
        </p:nvSpPr>
        <p:spPr/>
        <p:txBody>
          <a:bodyPr/>
          <a:lstStyle>
            <a:lvl1pPr>
              <a:defRPr/>
            </a:lvl1pPr>
          </a:lstStyle>
          <a:p>
            <a:pPr>
              <a:defRPr/>
            </a:pPr>
            <a:endParaRPr lang="en-US"/>
          </a:p>
        </p:txBody>
      </p:sp>
      <p:sp>
        <p:nvSpPr>
          <p:cNvPr id="11" name="Date Placeholder 6"/>
          <p:cNvSpPr>
            <a:spLocks noGrp="1"/>
          </p:cNvSpPr>
          <p:nvPr>
            <p:ph type="dt" sz="half" idx="12"/>
          </p:nvPr>
        </p:nvSpPr>
        <p:spPr/>
        <p:txBody>
          <a:bodyPr/>
          <a:lstStyle>
            <a:lvl1pPr>
              <a:defRPr/>
            </a:lvl1pPr>
          </a:lstStyle>
          <a:p>
            <a:pPr>
              <a:defRPr/>
            </a:pPr>
            <a:fld id="{51442865-D1CD-4818-8D19-CE6A16A0B6D1}" type="datetimeFigureOut">
              <a:rPr lang="en-US"/>
              <a:pPr>
                <a:defRPr/>
              </a:pPr>
              <a:t>3/17/2016</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3D6C112D-D872-472B-A186-0F081D7E0097}" type="datetimeFigureOut">
              <a:rPr lang="en-US"/>
              <a:pPr>
                <a:defRPr/>
              </a:pPr>
              <a:t>3/17/2016</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22814EBA-AF07-4B9B-B1E0-CB1225B4BF7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3"/>
          <p:cNvSpPr>
            <a:spLocks noGrp="1"/>
          </p:cNvSpPr>
          <p:nvPr>
            <p:ph type="dt" sz="half" idx="10"/>
          </p:nvPr>
        </p:nvSpPr>
        <p:spPr/>
        <p:txBody>
          <a:bodyPr/>
          <a:lstStyle>
            <a:lvl1pPr>
              <a:defRPr/>
            </a:lvl1pPr>
          </a:lstStyle>
          <a:p>
            <a:pPr>
              <a:defRPr/>
            </a:pPr>
            <a:fld id="{0C09C1A7-796D-41B6-BB53-CB43362CC68B}" type="datetimeFigureOut">
              <a:rPr lang="en-US"/>
              <a:pPr>
                <a:defRPr/>
              </a:pPr>
              <a:t>3/17/2016</a:t>
            </a:fld>
            <a:endParaRPr lang="en-US"/>
          </a:p>
        </p:txBody>
      </p:sp>
      <p:sp>
        <p:nvSpPr>
          <p:cNvPr id="3" name="Footer Placeholder 9"/>
          <p:cNvSpPr>
            <a:spLocks noGrp="1"/>
          </p:cNvSpPr>
          <p:nvPr>
            <p:ph type="ftr" sz="quarter" idx="11"/>
          </p:nvPr>
        </p:nvSpPr>
        <p:spPr/>
        <p:txBody>
          <a:bodyPr/>
          <a:lstStyle>
            <a:lvl1pPr>
              <a:defRPr/>
            </a:lvl1pPr>
          </a:lstStyle>
          <a:p>
            <a:pPr>
              <a:defRPr/>
            </a:pPr>
            <a:endParaRPr lang="en-US"/>
          </a:p>
        </p:txBody>
      </p:sp>
      <p:sp>
        <p:nvSpPr>
          <p:cNvPr id="4" name="Slide Number Placeholder 21"/>
          <p:cNvSpPr>
            <a:spLocks noGrp="1"/>
          </p:cNvSpPr>
          <p:nvPr>
            <p:ph type="sldNum" sz="quarter" idx="12"/>
          </p:nvPr>
        </p:nvSpPr>
        <p:spPr/>
        <p:txBody>
          <a:bodyPr/>
          <a:lstStyle>
            <a:lvl1pPr>
              <a:defRPr/>
            </a:lvl1pPr>
          </a:lstStyle>
          <a:p>
            <a:pPr>
              <a:defRPr/>
            </a:pPr>
            <a:fld id="{3F46DFCF-513C-4282-A07B-7D923B6FB47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2"/>
          </p:nvPr>
        </p:nvSpPr>
        <p:spPr>
          <a:xfrm>
            <a:off x="6781800" y="1600200"/>
            <a:ext cx="1984248" cy="3733800"/>
          </a:xfrm>
        </p:spPr>
        <p:txBody>
          <a:bodyPr/>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5" name="Date Placeholder 23"/>
          <p:cNvSpPr>
            <a:spLocks noGrp="1"/>
          </p:cNvSpPr>
          <p:nvPr>
            <p:ph type="dt" sz="half" idx="10"/>
          </p:nvPr>
        </p:nvSpPr>
        <p:spPr/>
        <p:txBody>
          <a:bodyPr/>
          <a:lstStyle>
            <a:lvl1pPr>
              <a:defRPr/>
            </a:lvl1pPr>
          </a:lstStyle>
          <a:p>
            <a:pPr>
              <a:defRPr/>
            </a:pPr>
            <a:fld id="{42237250-096E-44DA-88A5-6C89E405E86C}" type="datetimeFigureOut">
              <a:rPr lang="en-US"/>
              <a:pPr>
                <a:defRPr/>
              </a:pPr>
              <a:t>3/17/2016</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B9662A94-C3ED-4EFF-AEDD-83075395F6C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lstStyle>
            <a:lvl1pPr algn="l">
              <a:buNone/>
              <a:defRPr sz="1800" b="1" spc="-50" baseline="0">
                <a:ln w="3175">
                  <a:noFill/>
                </a:ln>
                <a:solidFill>
                  <a:schemeClr val="tx2"/>
                </a:solidFill>
                <a:effectLst/>
                <a:latin typeface="+mn-lt"/>
                <a:ea typeface="+mn-ea"/>
                <a:cs typeface="+mn-cs"/>
              </a:defRPr>
            </a:lvl1pPr>
          </a:lstStyle>
          <a:p>
            <a:r>
              <a:rPr lang="en-US" smtClean="0"/>
              <a:t>Click to edit Master title style</a:t>
            </a:r>
            <a:endParaRPr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normAutofit/>
          </a:bodyPr>
          <a:lstStyle>
            <a:lvl1pPr marL="0" indent="0">
              <a:buNone/>
              <a:defRPr sz="3200">
                <a:solidFill>
                  <a:schemeClr val="bg1"/>
                </a:solidFill>
              </a:defRPr>
            </a:lvl1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6629400" y="1600200"/>
            <a:ext cx="2057400" cy="4419600"/>
          </a:xfrm>
        </p:spPr>
        <p:txBody>
          <a:bodyPr/>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23"/>
          <p:cNvSpPr>
            <a:spLocks noGrp="1"/>
          </p:cNvSpPr>
          <p:nvPr>
            <p:ph type="dt" sz="half" idx="10"/>
          </p:nvPr>
        </p:nvSpPr>
        <p:spPr/>
        <p:txBody>
          <a:bodyPr/>
          <a:lstStyle>
            <a:lvl1pPr>
              <a:defRPr/>
            </a:lvl1pPr>
          </a:lstStyle>
          <a:p>
            <a:pPr>
              <a:defRPr/>
            </a:pPr>
            <a:fld id="{B237C794-B76B-413B-82B0-39E608A62223}" type="datetimeFigureOut">
              <a:rPr lang="en-US"/>
              <a:pPr>
                <a:defRPr/>
              </a:pPr>
              <a:t>3/17/2016</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D680E9EC-DB44-47E7-88A8-D2C0552518A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ext Placeholder 8"/>
          <p:cNvSpPr>
            <a:spLocks noGrp="1"/>
          </p:cNvSpPr>
          <p:nvPr>
            <p:ph type="body" idx="1"/>
          </p:nvPr>
        </p:nvSpPr>
        <p:spPr bwMode="auto">
          <a:xfrm>
            <a:off x="457200" y="1447800"/>
            <a:ext cx="8229600" cy="4678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5791200" y="6203950"/>
            <a:ext cx="2590800" cy="38417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fld id="{2CBED8C9-C413-4B2C-985D-AC8098346636}" type="datetimeFigureOut">
              <a:rPr lang="en-US"/>
              <a:pPr>
                <a:defRPr/>
              </a:pPr>
              <a:t>3/17/2016</a:t>
            </a:fld>
            <a:endParaRPr lang="en-US"/>
          </a:p>
        </p:txBody>
      </p:sp>
      <p:sp>
        <p:nvSpPr>
          <p:cNvPr id="10" name="Footer Placeholder 9"/>
          <p:cNvSpPr>
            <a:spLocks noGrp="1"/>
          </p:cNvSpPr>
          <p:nvPr>
            <p:ph type="ftr" sz="quarter" idx="3"/>
          </p:nvPr>
        </p:nvSpPr>
        <p:spPr>
          <a:xfrm>
            <a:off x="2133600" y="6203950"/>
            <a:ext cx="3581400"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endParaRPr lang="en-US"/>
          </a:p>
        </p:txBody>
      </p:sp>
      <p:sp>
        <p:nvSpPr>
          <p:cNvPr id="22" name="Slide Number Placeholder 21"/>
          <p:cNvSpPr>
            <a:spLocks noGrp="1"/>
          </p:cNvSpPr>
          <p:nvPr>
            <p:ph type="sldNum" sz="quarter" idx="4"/>
          </p:nvPr>
        </p:nvSpPr>
        <p:spPr>
          <a:xfrm>
            <a:off x="8410575" y="6181725"/>
            <a:ext cx="609600" cy="457200"/>
          </a:xfrm>
          <a:prstGeom prst="rect">
            <a:avLst/>
          </a:prstGeom>
          <a:noFill/>
        </p:spPr>
        <p:txBody>
          <a:bodyPr vert="horz" lIns="0" tIns="0" rIns="0" bIns="0" anchor="ctr" anchorCtr="0">
            <a:noAutofit/>
          </a:bodyPr>
          <a:lstStyle>
            <a:lvl1pPr algn="ctr" eaLnBrk="1" fontAlgn="auto" latinLnBrk="0" hangingPunct="1">
              <a:spcBef>
                <a:spcPts val="0"/>
              </a:spcBef>
              <a:spcAft>
                <a:spcPts val="0"/>
              </a:spcAft>
              <a:defRPr kumimoji="0" sz="1600" baseline="0">
                <a:solidFill>
                  <a:schemeClr val="tx2"/>
                </a:solidFill>
                <a:latin typeface="+mn-lt"/>
              </a:defRPr>
            </a:lvl1pPr>
          </a:lstStyle>
          <a:p>
            <a:pPr>
              <a:defRPr/>
            </a:pPr>
            <a:fld id="{50D6B161-1405-4082-BCE2-5CA293F82993}" type="slidenum">
              <a:rPr lang="en-US"/>
              <a:pPr>
                <a:defRPr/>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n-US" smtClean="0"/>
              <a:t>Click to edit Master title style</a:t>
            </a:r>
            <a:endParaRPr lang="en-US"/>
          </a:p>
        </p:txBody>
      </p:sp>
    </p:spTree>
  </p:cSld>
  <p:clrMap bg1="dk1" tx1="lt1" bg2="dk2" tx2="lt2" accent1="accent1" accent2="accent2" accent3="accent3" accent4="accent4" accent5="accent5" accent6="accent6" hlink="hlink" folHlink="folHlink"/>
  <p:sldLayoutIdLst>
    <p:sldLayoutId id="2147484001" r:id="rId1"/>
    <p:sldLayoutId id="2147483993" r:id="rId2"/>
    <p:sldLayoutId id="2147484002" r:id="rId3"/>
    <p:sldLayoutId id="2147483994" r:id="rId4"/>
    <p:sldLayoutId id="2147484003" r:id="rId5"/>
    <p:sldLayoutId id="2147483995" r:id="rId6"/>
    <p:sldLayoutId id="2147483996" r:id="rId7"/>
    <p:sldLayoutId id="2147483997" r:id="rId8"/>
    <p:sldLayoutId id="2147483998" r:id="rId9"/>
    <p:sldLayoutId id="2147483999" r:id="rId10"/>
    <p:sldLayoutId id="2147484000"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fontAlgn="base">
        <a:spcBef>
          <a:spcPct val="0"/>
        </a:spcBef>
        <a:spcAft>
          <a:spcPct val="0"/>
        </a:spcAft>
        <a:defRPr sz="4200">
          <a:solidFill>
            <a:srgbClr val="F9F9F9"/>
          </a:solidFill>
          <a:latin typeface="Constantia" pitchFamily="18" charset="0"/>
        </a:defRPr>
      </a:lvl6pPr>
      <a:lvl7pPr marL="914400" algn="l" rtl="0" fontAlgn="base">
        <a:spcBef>
          <a:spcPct val="0"/>
        </a:spcBef>
        <a:spcAft>
          <a:spcPct val="0"/>
        </a:spcAft>
        <a:defRPr sz="4200">
          <a:solidFill>
            <a:srgbClr val="F9F9F9"/>
          </a:solidFill>
          <a:latin typeface="Constantia" pitchFamily="18" charset="0"/>
        </a:defRPr>
      </a:lvl7pPr>
      <a:lvl8pPr marL="1371600" algn="l" rtl="0" fontAlgn="base">
        <a:spcBef>
          <a:spcPct val="0"/>
        </a:spcBef>
        <a:spcAft>
          <a:spcPct val="0"/>
        </a:spcAft>
        <a:defRPr sz="4200">
          <a:solidFill>
            <a:srgbClr val="F9F9F9"/>
          </a:solidFill>
          <a:latin typeface="Constantia" pitchFamily="18" charset="0"/>
        </a:defRPr>
      </a:lvl8pPr>
      <a:lvl9pPr marL="1828800" algn="l" rtl="0" fontAlgn="base">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ctrTitle" idx="4294967295"/>
          </p:nvPr>
        </p:nvSpPr>
        <p:spPr bwMode="auto">
          <a:xfrm>
            <a:off x="762000" y="457200"/>
            <a:ext cx="7543800" cy="5486400"/>
          </a:xfrm>
          <a:ln w="9525"/>
        </p:spPr>
        <p:txBody>
          <a:bodyPr wrap="square" lIns="91440" tIns="45720" rIns="91440" bIns="45720" numCol="1" compatLnSpc="1">
            <a:prstTxWarp prst="textNoShape">
              <a:avLst/>
            </a:prstTxWarp>
            <a:normAutofit/>
          </a:bodyPr>
          <a:lstStyle/>
          <a:p>
            <a:pPr algn="ctr" eaLnBrk="1" hangingPunct="1">
              <a:defRPr/>
            </a:pPr>
            <a:r>
              <a:rPr sz="6000" smtClean="0">
                <a:ln>
                  <a:noFill/>
                </a:ln>
                <a:effectLst/>
              </a:rPr>
              <a:t>ANCESTRAL VENERATION AMONG THE MANKON PEOPLE OF CAMEROON</a:t>
            </a:r>
            <a:endParaRPr sz="6000" dirty="0" smtClean="0">
              <a:ln>
                <a:noFill/>
              </a:ln>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3200" dirty="0" smtClean="0"/>
              <a:t>According to </a:t>
            </a:r>
            <a:r>
              <a:rPr lang="en-US" sz="3200" dirty="0" err="1" smtClean="0"/>
              <a:t>Ndingwan</a:t>
            </a:r>
            <a:r>
              <a:rPr lang="en-US" sz="3200" dirty="0" smtClean="0"/>
              <a:t> the people of </a:t>
            </a:r>
            <a:r>
              <a:rPr lang="en-US" sz="3200" dirty="0" err="1" smtClean="0"/>
              <a:t>Mankon</a:t>
            </a:r>
            <a:r>
              <a:rPr lang="en-US" sz="3200" dirty="0" smtClean="0"/>
              <a:t> symbolically stone the </a:t>
            </a:r>
            <a:r>
              <a:rPr lang="en-US" sz="3200" dirty="0" err="1" smtClean="0"/>
              <a:t>fon</a:t>
            </a:r>
            <a:r>
              <a:rPr lang="en-US" sz="3200" dirty="0" smtClean="0"/>
              <a:t> of </a:t>
            </a:r>
            <a:r>
              <a:rPr lang="en-US" sz="3200" dirty="0" err="1" smtClean="0"/>
              <a:t>Mankon</a:t>
            </a:r>
            <a:r>
              <a:rPr lang="en-US" sz="3200" dirty="0" smtClean="0"/>
              <a:t> during his coronation. By such an action, he is set aside after which no one, except his wives and children, is allowed to touch him. He is seen as the embodiment of the </a:t>
            </a:r>
            <a:r>
              <a:rPr lang="en-US" sz="3200" dirty="0" err="1" smtClean="0"/>
              <a:t>Mankon</a:t>
            </a:r>
            <a:r>
              <a:rPr lang="en-US" sz="3200" dirty="0" smtClean="0"/>
              <a:t> people. He is the ritual leader who officiates in the sacrifices that are made to the deceased chiefs. </a:t>
            </a:r>
          </a:p>
          <a:p>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on of mankon.jpg"/>
          <p:cNvPicPr>
            <a:picLocks noGrp="1" noChangeAspect="1"/>
          </p:cNvPicPr>
          <p:nvPr>
            <p:ph idx="1"/>
          </p:nvPr>
        </p:nvPicPr>
        <p:blipFill>
          <a:blip r:embed="rId2"/>
          <a:stretch>
            <a:fillRect/>
          </a:stretch>
        </p:blipFill>
        <p:spPr>
          <a:xfrm>
            <a:off x="1219200" y="1600200"/>
            <a:ext cx="6781800" cy="4800600"/>
          </a:xfrm>
        </p:spPr>
      </p:pic>
      <p:sp>
        <p:nvSpPr>
          <p:cNvPr id="3" name="Title 2"/>
          <p:cNvSpPr>
            <a:spLocks noGrp="1"/>
          </p:cNvSpPr>
          <p:nvPr>
            <p:ph type="title"/>
          </p:nvPr>
        </p:nvSpPr>
        <p:spPr/>
        <p:txBody>
          <a:bodyPr/>
          <a:lstStyle/>
          <a:p>
            <a:r>
              <a:rPr smtClean="0"/>
              <a:t>FON OF MANKON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p:txBody>
          <a:bodyPr/>
          <a:lstStyle/>
          <a:p>
            <a:pPr eaLnBrk="1" hangingPunct="1"/>
            <a:r>
              <a:rPr lang="en-US" dirty="0" smtClean="0"/>
              <a:t>The week among the </a:t>
            </a:r>
            <a:r>
              <a:rPr lang="en-US" dirty="0" err="1" smtClean="0"/>
              <a:t>Mankon</a:t>
            </a:r>
            <a:r>
              <a:rPr lang="en-US" dirty="0" smtClean="0"/>
              <a:t> has eight days. Six days are devoted to work and two are holidays. These two days are determined by the days on which the last two </a:t>
            </a:r>
            <a:r>
              <a:rPr lang="en-US" dirty="0" err="1" smtClean="0"/>
              <a:t>fons</a:t>
            </a:r>
            <a:r>
              <a:rPr lang="en-US" dirty="0" smtClean="0"/>
              <a:t> died. On these days people are forbidden to work. On one of these days, sacrifices are made and libation is poured by the </a:t>
            </a:r>
            <a:r>
              <a:rPr lang="en-US" dirty="0" err="1" smtClean="0"/>
              <a:t>fon</a:t>
            </a:r>
            <a:r>
              <a:rPr lang="en-US" dirty="0" smtClean="0"/>
              <a:t> and titled members of the royal palace on the graves of late </a:t>
            </a:r>
            <a:r>
              <a:rPr lang="en-US" dirty="0" err="1" smtClean="0"/>
              <a:t>fons</a:t>
            </a:r>
            <a:r>
              <a:rPr lang="en-US" dirty="0" smtClean="0"/>
              <a:t> at the </a:t>
            </a:r>
            <a:r>
              <a:rPr lang="en-US" dirty="0" smtClean="0"/>
              <a:t>palace</a:t>
            </a:r>
            <a:r>
              <a:rPr lang="en-US" dirty="0" smtClean="0"/>
              <a:t>. Goats are killed and the blood is allowed to flow on the graves. </a:t>
            </a:r>
            <a:endParaRPr lang="en-US" dirty="0" smtClean="0"/>
          </a:p>
        </p:txBody>
      </p:sp>
      <p:sp>
        <p:nvSpPr>
          <p:cNvPr id="3" name="Title 2"/>
          <p:cNvSpPr>
            <a:spLocks noGrp="1"/>
          </p:cNvSpPr>
          <p:nvPr>
            <p:ph type="title"/>
          </p:nvPr>
        </p:nvSpPr>
        <p:spPr>
          <a:xfrm>
            <a:off x="457200" y="228600"/>
            <a:ext cx="8229600" cy="1676400"/>
          </a:xfrm>
        </p:spPr>
        <p:txBody>
          <a:bodyPr>
            <a:normAutofit/>
          </a:bodyPr>
          <a:lstStyle/>
          <a:p>
            <a:pPr algn="ctr" eaLnBrk="1" hangingPunct="1">
              <a:defRPr/>
            </a:pPr>
            <a:r>
              <a:rPr b="1" smtClean="0">
                <a:solidFill>
                  <a:schemeClr val="tx2">
                    <a:lumMod val="50000"/>
                  </a:schemeClr>
                </a:solidFill>
              </a:rPr>
              <a:t/>
            </a:r>
            <a:br>
              <a:rPr b="1" smtClean="0">
                <a:solidFill>
                  <a:schemeClr val="tx2">
                    <a:lumMod val="50000"/>
                  </a:schemeClr>
                </a:solidFill>
              </a:rPr>
            </a:br>
            <a:endParaRPr>
              <a:solidFill>
                <a:schemeClr val="tx2">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a:xfrm>
            <a:off x="457200" y="838200"/>
            <a:ext cx="8229600" cy="5486400"/>
          </a:xfrm>
        </p:spPr>
        <p:txBody>
          <a:bodyPr/>
          <a:lstStyle/>
          <a:p>
            <a:r>
              <a:rPr lang="en-US" sz="2800" dirty="0" smtClean="0"/>
              <a:t>The shedding of the blood of a goat symbolizes fertility. It signifies that the ancestors will give them life in abundance since blood, for the </a:t>
            </a:r>
            <a:r>
              <a:rPr lang="en-US" sz="2800" dirty="0" err="1" smtClean="0"/>
              <a:t>Mankon</a:t>
            </a:r>
            <a:r>
              <a:rPr lang="en-US" sz="2800" dirty="0" smtClean="0"/>
              <a:t>, is a sign of life. After sacrificing the animals, the cup of the </a:t>
            </a:r>
            <a:r>
              <a:rPr lang="en-US" sz="2800" dirty="0" err="1" smtClean="0"/>
              <a:t>fon</a:t>
            </a:r>
            <a:r>
              <a:rPr lang="en-US" sz="2800" dirty="0" smtClean="0"/>
              <a:t>, which is handed down from one </a:t>
            </a:r>
            <a:r>
              <a:rPr lang="en-US" sz="2800" dirty="0" err="1" smtClean="0"/>
              <a:t>fon</a:t>
            </a:r>
            <a:r>
              <a:rPr lang="en-US" sz="2800" dirty="0" smtClean="0"/>
              <a:t> to another, is filled with raffia palm wine and libation is poured. During this occasion, each of the deceased </a:t>
            </a:r>
            <a:r>
              <a:rPr lang="en-US" sz="2800" dirty="0" err="1" smtClean="0"/>
              <a:t>fons</a:t>
            </a:r>
            <a:r>
              <a:rPr lang="en-US" sz="2800" dirty="0" smtClean="0"/>
              <a:t> is invoked to come and eat their favorite meal, </a:t>
            </a:r>
            <a:r>
              <a:rPr lang="en-US" sz="2800" i="1" dirty="0" err="1" smtClean="0"/>
              <a:t>achuh</a:t>
            </a:r>
            <a:r>
              <a:rPr lang="en-US" sz="2800" dirty="0" smtClean="0"/>
              <a:t>, and to drink their favorite palm wine. The </a:t>
            </a:r>
            <a:r>
              <a:rPr lang="en-US" sz="2800" dirty="0" err="1" smtClean="0"/>
              <a:t>fon</a:t>
            </a:r>
            <a:r>
              <a:rPr lang="en-US" sz="2800" dirty="0" smtClean="0"/>
              <a:t> then briefs the ancestors on his reign and the needs of the </a:t>
            </a:r>
            <a:r>
              <a:rPr lang="en-US" sz="2800" dirty="0" err="1" smtClean="0"/>
              <a:t>Mankon</a:t>
            </a:r>
            <a:r>
              <a:rPr lang="en-US" sz="2800" dirty="0" smtClean="0"/>
              <a:t> people. </a:t>
            </a:r>
            <a:endParaRPr lang="en-US" sz="2000" dirty="0" smtClean="0"/>
          </a:p>
        </p:txBody>
      </p:sp>
      <p:sp>
        <p:nvSpPr>
          <p:cNvPr id="3" name="Title 2"/>
          <p:cNvSpPr>
            <a:spLocks noGrp="1"/>
          </p:cNvSpPr>
          <p:nvPr>
            <p:ph type="title"/>
          </p:nvPr>
        </p:nvSpPr>
        <p:spPr>
          <a:xfrm>
            <a:off x="457200" y="152400"/>
            <a:ext cx="8229600" cy="685800"/>
          </a:xfrm>
        </p:spPr>
        <p:txBody>
          <a:bodyPr>
            <a:normAutofit fontScale="90000"/>
          </a:bodyPr>
          <a:lstStyle/>
          <a:p>
            <a:pPr algn="ctr" eaLnBrk="1" hangingPunct="1">
              <a:defRPr/>
            </a:pPr>
            <a:endParaRPr>
              <a:solidFill>
                <a:srgbClr val="FFFF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idx="4294967295"/>
          </p:nvPr>
        </p:nvSpPr>
        <p:spPr bwMode="auto">
          <a:xfrm>
            <a:off x="457200" y="381000"/>
            <a:ext cx="8229600" cy="1524000"/>
          </a:xfrm>
          <a:ln w="9525"/>
        </p:spPr>
        <p:txBody>
          <a:bodyPr wrap="square" lIns="91440" tIns="45720" rIns="91440" bIns="45720" numCol="1" compatLnSpc="1">
            <a:prstTxWarp prst="textNoShape">
              <a:avLst/>
            </a:prstTxWarp>
            <a:normAutofit fontScale="90000"/>
          </a:bodyPr>
          <a:lstStyle/>
          <a:p>
            <a:pPr algn="ctr" eaLnBrk="1" hangingPunct="1">
              <a:defRPr/>
            </a:pPr>
            <a:r>
              <a:rPr b="1" smtClean="0"/>
              <a:t/>
            </a:r>
            <a:br>
              <a:rPr b="1" smtClean="0"/>
            </a:br>
            <a:r>
              <a:rPr b="1" smtClean="0"/>
              <a:t/>
            </a:r>
            <a:br>
              <a:rPr b="1" smtClean="0"/>
            </a:br>
            <a:r>
              <a:rPr b="1" smtClean="0"/>
              <a:t/>
            </a:r>
            <a:br>
              <a:rPr b="1" smtClean="0"/>
            </a:br>
            <a:r>
              <a:rPr b="1" smtClean="0"/>
              <a:t/>
            </a:r>
            <a:br>
              <a:rPr b="1" smtClean="0"/>
            </a:br>
            <a:r>
              <a:rPr b="1" smtClean="0"/>
              <a:t/>
            </a:r>
            <a:br>
              <a:rPr b="1" smtClean="0"/>
            </a:br>
            <a:r>
              <a:rPr b="1" smtClean="0"/>
              <a:t/>
            </a:r>
            <a:br>
              <a:rPr b="1" smtClean="0"/>
            </a:br>
            <a:r>
              <a:rPr b="1" smtClean="0"/>
              <a:t/>
            </a:r>
            <a:br>
              <a:rPr b="1" smtClean="0"/>
            </a:br>
            <a:r>
              <a:rPr b="1" smtClean="0"/>
              <a:t/>
            </a:r>
            <a:br>
              <a:rPr b="1" smtClean="0"/>
            </a:br>
            <a:r>
              <a:rPr b="1" smtClean="0"/>
              <a:t/>
            </a:r>
            <a:br>
              <a:rPr b="1" smtClean="0"/>
            </a:br>
            <a:r>
              <a:rPr b="1" smtClean="0"/>
              <a:t/>
            </a:r>
            <a:br>
              <a:rPr b="1" smtClean="0"/>
            </a:br>
            <a:endParaRPr smtClean="0">
              <a:ln>
                <a:noFill/>
              </a:ln>
              <a:solidFill>
                <a:schemeClr val="bg1"/>
              </a:solidFill>
              <a:effectLst/>
            </a:endParaRPr>
          </a:p>
        </p:txBody>
      </p:sp>
      <p:sp>
        <p:nvSpPr>
          <p:cNvPr id="10243" name="Rectangle 3"/>
          <p:cNvSpPr>
            <a:spLocks noGrp="1"/>
          </p:cNvSpPr>
          <p:nvPr>
            <p:ph type="body" idx="4294967295"/>
          </p:nvPr>
        </p:nvSpPr>
        <p:spPr>
          <a:xfrm>
            <a:off x="457200" y="1600200"/>
            <a:ext cx="8229600" cy="4953000"/>
          </a:xfrm>
        </p:spPr>
        <p:txBody>
          <a:bodyPr/>
          <a:lstStyle/>
          <a:p>
            <a:pPr lvl="1" eaLnBrk="1" hangingPunct="1">
              <a:buNone/>
            </a:pPr>
            <a:r>
              <a:rPr lang="en-US" sz="3600" dirty="0" smtClean="0"/>
              <a:t>This veneration is carried out weekly following the </a:t>
            </a:r>
            <a:r>
              <a:rPr lang="en-US" sz="3600" dirty="0" err="1" smtClean="0"/>
              <a:t>Mankon</a:t>
            </a:r>
            <a:r>
              <a:rPr lang="en-US" sz="3600" dirty="0" smtClean="0"/>
              <a:t> eight days and after this rite, there is the distribution of </a:t>
            </a:r>
            <a:r>
              <a:rPr lang="en-US" sz="3600" dirty="0" err="1" smtClean="0"/>
              <a:t>camwood</a:t>
            </a:r>
            <a:r>
              <a:rPr lang="en-US" sz="3600" dirty="0" smtClean="0"/>
              <a:t> which is a symbol of unity and fertility for women to the people who come to the palace to pay their respects to the </a:t>
            </a:r>
            <a:r>
              <a:rPr lang="en-US" sz="3600" dirty="0" err="1" smtClean="0"/>
              <a:t>fon</a:t>
            </a:r>
            <a:r>
              <a:rPr lang="en-US" sz="3600" dirty="0" smtClean="0"/>
              <a:t>.</a:t>
            </a:r>
            <a:endParaRPr lang="en-US" sz="3600" dirty="0" smtClean="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nishiwm.jpg"/>
          <p:cNvPicPr>
            <a:picLocks noGrp="1" noChangeAspect="1"/>
          </p:cNvPicPr>
          <p:nvPr>
            <p:ph idx="1"/>
          </p:nvPr>
        </p:nvPicPr>
        <p:blipFill>
          <a:blip r:embed="rId2"/>
          <a:stretch>
            <a:fillRect/>
          </a:stretch>
        </p:blipFill>
        <p:spPr>
          <a:xfrm>
            <a:off x="1219200" y="1447800"/>
            <a:ext cx="6934200" cy="5257800"/>
          </a:xfrm>
        </p:spPr>
      </p:pic>
      <p:sp>
        <p:nvSpPr>
          <p:cNvPr id="3" name="Title 2"/>
          <p:cNvSpPr>
            <a:spLocks noGrp="1"/>
          </p:cNvSpPr>
          <p:nvPr>
            <p:ph type="title"/>
          </p:nvPr>
        </p:nvSpPr>
        <p:spPr/>
        <p:txBody>
          <a:bodyPr/>
          <a:lstStyle/>
          <a:p>
            <a:r>
              <a:rPr lang="en-US" dirty="0" smtClean="0"/>
              <a:t>P</a:t>
            </a:r>
            <a:r>
              <a:rPr smtClean="0"/>
              <a:t>lace of veneration of fon Ancestors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idx="4294967295"/>
          </p:nvPr>
        </p:nvSpPr>
        <p:spPr bwMode="auto">
          <a:xfrm>
            <a:off x="457200" y="152400"/>
            <a:ext cx="8382000" cy="990600"/>
          </a:xfrm>
          <a:ln w="9525"/>
        </p:spPr>
        <p:txBody>
          <a:bodyPr wrap="square" lIns="91440" tIns="45720" rIns="91440" bIns="45720" numCol="1" compatLnSpc="1">
            <a:prstTxWarp prst="textNoShape">
              <a:avLst/>
            </a:prstTxWarp>
            <a:normAutofit fontScale="90000"/>
          </a:bodyPr>
          <a:lstStyle/>
          <a:p>
            <a:r>
              <a:rPr lang="en-US" b="1" i="0" dirty="0" smtClean="0">
                <a:solidFill>
                  <a:srgbClr val="996600"/>
                </a:solidFill>
                <a:latin typeface="ff15"/>
              </a:rPr>
              <a:t>ENERGY FLOW FROM SOUL TOPHYSICAL BODY</a:t>
            </a:r>
            <a:r>
              <a:rPr lang="en-US" b="1" i="0" dirty="0" smtClean="0">
                <a:latin typeface="ff15"/>
              </a:rPr>
              <a:t/>
            </a:r>
            <a:br>
              <a:rPr lang="en-US" b="1" i="0" dirty="0" smtClean="0">
                <a:latin typeface="ff15"/>
              </a:rPr>
            </a:br>
            <a:r>
              <a:rPr lang="en-US" b="0" i="0" dirty="0" smtClean="0">
                <a:solidFill>
                  <a:srgbClr val="996600"/>
                </a:solidFill>
                <a:latin typeface="ff14"/>
              </a:rPr>
              <a:t> </a:t>
            </a:r>
            <a:r>
              <a:rPr lang="en-US" b="0" i="0" dirty="0" smtClean="0">
                <a:latin typeface="ff14"/>
              </a:rPr>
              <a:t/>
            </a:r>
            <a:br>
              <a:rPr lang="en-US" b="0" i="0" dirty="0" smtClean="0">
                <a:latin typeface="ff14"/>
              </a:rPr>
            </a:br>
            <a:r>
              <a:rPr lang="en-US" b="0" i="0" dirty="0" smtClean="0">
                <a:latin typeface="ff14"/>
              </a:rPr>
              <a:t>ENERGY FLOW FROM SOUL TOPHYSICAL BODY</a:t>
            </a:r>
            <a:br>
              <a:rPr lang="en-US" b="0" i="0" dirty="0" smtClean="0">
                <a:latin typeface="ff14"/>
              </a:rPr>
            </a:br>
            <a:r>
              <a:rPr lang="en-US" b="0" i="0" dirty="0" smtClean="0">
                <a:latin typeface="ff14"/>
              </a:rPr>
              <a:t> </a:t>
            </a:r>
            <a:br>
              <a:rPr lang="en-US" b="0" i="0" dirty="0" smtClean="0">
                <a:latin typeface="ff14"/>
              </a:rPr>
            </a:br>
            <a:endParaRPr smtClean="0">
              <a:ln>
                <a:noFill/>
              </a:ln>
              <a:solidFill>
                <a:schemeClr val="bg1"/>
              </a:solidFill>
              <a:effectLst/>
            </a:endParaRPr>
          </a:p>
        </p:txBody>
      </p:sp>
      <p:sp>
        <p:nvSpPr>
          <p:cNvPr id="11267" name="Rectangle 3"/>
          <p:cNvSpPr>
            <a:spLocks noGrp="1"/>
          </p:cNvSpPr>
          <p:nvPr>
            <p:ph type="body" idx="4294967295"/>
          </p:nvPr>
        </p:nvSpPr>
        <p:spPr>
          <a:xfrm>
            <a:off x="457200" y="1447800"/>
            <a:ext cx="8229600" cy="5181600"/>
          </a:xfrm>
        </p:spPr>
        <p:txBody>
          <a:bodyPr/>
          <a:lstStyle/>
          <a:p>
            <a:pPr algn="just" eaLnBrk="1" hangingPunct="1">
              <a:lnSpc>
                <a:spcPct val="80000"/>
              </a:lnSpc>
            </a:pPr>
            <a:r>
              <a:rPr lang="en-US" sz="3200" dirty="0" smtClean="0"/>
              <a:t>The </a:t>
            </a:r>
            <a:r>
              <a:rPr lang="en-US" sz="3200" dirty="0" err="1" smtClean="0"/>
              <a:t>Mankon</a:t>
            </a:r>
            <a:r>
              <a:rPr lang="en-US" sz="3200" dirty="0" smtClean="0"/>
              <a:t> chiefdom is divided into nine clans, </a:t>
            </a:r>
            <a:r>
              <a:rPr lang="en-US" sz="3200" i="1" dirty="0" err="1" smtClean="0"/>
              <a:t>atses</a:t>
            </a:r>
            <a:r>
              <a:rPr lang="en-US" sz="3200" dirty="0" smtClean="0"/>
              <a:t>. </a:t>
            </a:r>
            <a:r>
              <a:rPr lang="en-US" sz="3200" i="1" dirty="0" err="1" smtClean="0"/>
              <a:t>Atse</a:t>
            </a:r>
            <a:r>
              <a:rPr lang="en-US" sz="3200" dirty="0" smtClean="0"/>
              <a:t> comprise a group of families who trace their origin to a common named ancestor. The clan head, </a:t>
            </a:r>
            <a:r>
              <a:rPr lang="en-US" sz="3200" i="1" dirty="0" err="1" smtClean="0"/>
              <a:t>tatse</a:t>
            </a:r>
            <a:r>
              <a:rPr lang="en-US" sz="3200" dirty="0" smtClean="0"/>
              <a:t>, is responsible for administrative purposes with regard to social and religious matters of the clan. As such ancestral veneration at the clan level is carried out by the elders of the clan through the initiation of the clan head, </a:t>
            </a:r>
            <a:r>
              <a:rPr lang="en-US" sz="3200" i="1" dirty="0" err="1" smtClean="0"/>
              <a:t>tatse</a:t>
            </a:r>
            <a:r>
              <a:rPr lang="en-US" sz="3200" dirty="0" smtClean="0"/>
              <a:t>. </a:t>
            </a:r>
            <a:endParaRPr lang="en-US" sz="3200" dirty="0" smtClean="0">
              <a:solidFill>
                <a:schemeClr val="bg1"/>
              </a:solidFill>
            </a:endParaRPr>
          </a:p>
        </p:txBody>
      </p:sp>
      <p:sp>
        <p:nvSpPr>
          <p:cNvPr id="4" name="Rectangle 3"/>
          <p:cNvSpPr/>
          <p:nvPr/>
        </p:nvSpPr>
        <p:spPr>
          <a:xfrm>
            <a:off x="228600" y="152400"/>
            <a:ext cx="8686800" cy="861774"/>
          </a:xfrm>
          <a:prstGeom prst="rect">
            <a:avLst/>
          </a:prstGeom>
        </p:spPr>
        <p:txBody>
          <a:bodyPr wrap="square">
            <a:spAutoFit/>
          </a:bodyPr>
          <a:lstStyle/>
          <a:p>
            <a:endParaRPr lang="en-US" b="1" dirty="0" smtClean="0"/>
          </a:p>
          <a:p>
            <a:pPr algn="ctr"/>
            <a:r>
              <a:rPr lang="en-US" sz="3200" b="1" i="1" dirty="0" smtClean="0"/>
              <a:t>Ma-</a:t>
            </a:r>
            <a:r>
              <a:rPr lang="en-US" sz="3200" b="1" i="1" dirty="0" err="1" smtClean="0"/>
              <a:t>shiaatse</a:t>
            </a:r>
            <a:r>
              <a:rPr lang="en-US" sz="3200" b="1" dirty="0" smtClean="0"/>
              <a:t> – veneration of clan leaders</a:t>
            </a:r>
            <a:r>
              <a:rPr lang="en-US" dirty="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idx="4294967295"/>
          </p:nvPr>
        </p:nvSpPr>
        <p:spPr bwMode="auto">
          <a:ln w="9525"/>
        </p:spPr>
        <p:txBody>
          <a:bodyPr wrap="square" lIns="91440" tIns="45720" rIns="91440" bIns="45720" numCol="1" compatLnSpc="1">
            <a:prstTxWarp prst="textNoShape">
              <a:avLst/>
            </a:prstTxWarp>
          </a:bodyPr>
          <a:lstStyle/>
          <a:p>
            <a:pPr algn="ctr" eaLnBrk="1" hangingPunct="1">
              <a:defRPr/>
            </a:pPr>
            <a:endParaRPr smtClean="0">
              <a:ln>
                <a:noFill/>
              </a:ln>
              <a:solidFill>
                <a:schemeClr val="bg1"/>
              </a:solidFill>
              <a:effectLst/>
            </a:endParaRPr>
          </a:p>
        </p:txBody>
      </p:sp>
      <p:sp>
        <p:nvSpPr>
          <p:cNvPr id="12291" name="Rectangle 3"/>
          <p:cNvSpPr>
            <a:spLocks noGrp="1"/>
          </p:cNvSpPr>
          <p:nvPr>
            <p:ph type="body" idx="4294967295"/>
          </p:nvPr>
        </p:nvSpPr>
        <p:spPr>
          <a:xfrm>
            <a:off x="457200" y="1447800"/>
            <a:ext cx="8229600" cy="5105400"/>
          </a:xfrm>
        </p:spPr>
        <p:txBody>
          <a:bodyPr/>
          <a:lstStyle/>
          <a:p>
            <a:pPr algn="just" eaLnBrk="1" hangingPunct="1">
              <a:buNone/>
            </a:pPr>
            <a:r>
              <a:rPr lang="en-US" sz="2400" dirty="0" smtClean="0"/>
              <a:t>Sacrifices are made to the clan ancestors as many times as there are issues to be settled but there is an annual veneration which involves all the members of the clan. This usually takes place in the middle of the dry season around the month of December. As preparation of the sacrifice, the elders to the clan will assemble in the house of </a:t>
            </a:r>
            <a:r>
              <a:rPr lang="en-US" sz="2400" i="1" dirty="0" err="1" smtClean="0"/>
              <a:t>tatse</a:t>
            </a:r>
            <a:r>
              <a:rPr lang="en-US" sz="2400" dirty="0" smtClean="0"/>
              <a:t> to sort out any misunderstanding that have arisen among them. This is to initiate reconciliation among the clan members. It is believed that if this is not done, the ancestors will not provide their request. </a:t>
            </a:r>
            <a:endParaRPr lang="en-US" sz="2400" dirty="0" smtClean="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idx="4294967295"/>
          </p:nvPr>
        </p:nvSpPr>
        <p:spPr bwMode="auto">
          <a:xfrm>
            <a:off x="457200" y="228600"/>
            <a:ext cx="8229600" cy="762000"/>
          </a:xfrm>
          <a:ln w="9525"/>
        </p:spPr>
        <p:txBody>
          <a:bodyPr wrap="square" lIns="91440" tIns="45720" rIns="91440" bIns="45720" numCol="1" compatLnSpc="1">
            <a:prstTxWarp prst="textNoShape">
              <a:avLst/>
            </a:prstTxWarp>
          </a:bodyPr>
          <a:lstStyle/>
          <a:p>
            <a:pPr algn="ctr" eaLnBrk="1" hangingPunct="1">
              <a:defRPr/>
            </a:pPr>
            <a:endParaRPr smtClean="0">
              <a:ln>
                <a:noFill/>
              </a:ln>
              <a:solidFill>
                <a:schemeClr val="bg1"/>
              </a:solidFill>
              <a:effectLst/>
            </a:endParaRPr>
          </a:p>
        </p:txBody>
      </p:sp>
      <p:sp>
        <p:nvSpPr>
          <p:cNvPr id="13315" name="Rectangle 3"/>
          <p:cNvSpPr>
            <a:spLocks noGrp="1"/>
          </p:cNvSpPr>
          <p:nvPr>
            <p:ph type="body" idx="4294967295"/>
          </p:nvPr>
        </p:nvSpPr>
        <p:spPr>
          <a:xfrm>
            <a:off x="228600" y="990600"/>
            <a:ext cx="8686800" cy="5715000"/>
          </a:xfrm>
        </p:spPr>
        <p:txBody>
          <a:bodyPr/>
          <a:lstStyle/>
          <a:p>
            <a:pPr algn="just">
              <a:buNone/>
            </a:pPr>
            <a:r>
              <a:rPr lang="en-US" sz="2800" dirty="0" smtClean="0"/>
              <a:t>After the reconciliation service, a date is fixed where all members of the clan assemble at the sacred grave of the founding father of the clan for the sacrifice of the clan ancestor. The required items for the sacrifice include: goats, cocks, </a:t>
            </a:r>
            <a:r>
              <a:rPr lang="en-US" sz="2800" i="1" dirty="0" err="1" smtClean="0"/>
              <a:t>egusi</a:t>
            </a:r>
            <a:r>
              <a:rPr lang="en-US" sz="2800" dirty="0" smtClean="0"/>
              <a:t> (melon) ground and cooked in bundles and several calabashes of raffia palm wine for libation. These are brought along by the head of the clan and the clan council. The animals are sacrificed and the blood allowed to flow on the graves of the ancestors. The names of the clan ancestors are called starting from founding father to the latest who died.</a:t>
            </a:r>
            <a:endParaRPr lang="en-US" sz="2800"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p:cNvSpPr>
          <p:nvPr>
            <p:ph type="body" idx="4294967295"/>
          </p:nvPr>
        </p:nvSpPr>
        <p:spPr>
          <a:xfrm>
            <a:off x="457200" y="457200"/>
            <a:ext cx="8305800" cy="5791200"/>
          </a:xfrm>
        </p:spPr>
        <p:txBody>
          <a:bodyPr/>
          <a:lstStyle/>
          <a:p>
            <a:pPr algn="just">
              <a:buNone/>
            </a:pPr>
            <a:r>
              <a:rPr lang="en-US" sz="2400" dirty="0" smtClean="0"/>
              <a:t>The </a:t>
            </a:r>
            <a:r>
              <a:rPr lang="en-US" sz="2400" i="1" dirty="0" err="1" smtClean="0"/>
              <a:t>egusi</a:t>
            </a:r>
            <a:r>
              <a:rPr lang="en-US" sz="2400" dirty="0" smtClean="0"/>
              <a:t> is opened, laid on the graves and then the </a:t>
            </a:r>
            <a:r>
              <a:rPr lang="en-US" sz="2400" i="1" dirty="0" smtClean="0"/>
              <a:t>taste</a:t>
            </a:r>
            <a:r>
              <a:rPr lang="en-US" sz="2400" dirty="0" smtClean="0"/>
              <a:t> fills the ancestral cup with raffia palm wine and invokes the clan ancestors to come, eat and drink, what the children have provided. After the sacrifice, the clan head then speaks to the ancestors who are then believed to be in attendance, about the current situation of the clan. He outlines the gifts the clan has received and also states the difficulties they are encountering and ask for abundant yields of crops, good health and children. The ancestors will be told that all members of the clan are living in unity and solidarity with one another. This explains the importance of the reconciliation service at the beginning. </a:t>
            </a:r>
            <a:endParaRPr lang="en-US" sz="2400" dirty="0" smtClean="0">
              <a:solidFill>
                <a:schemeClr val="bg1"/>
              </a:solidFill>
            </a:endParaRPr>
          </a:p>
          <a:p>
            <a:pPr algn="just">
              <a:buNone/>
            </a:pPr>
            <a:endParaRPr lang="en-US" sz="2400" b="1" dirty="0" smtClean="0"/>
          </a:p>
          <a:p>
            <a:pPr algn="just" eaLnBrk="1" hangingPunct="1">
              <a:lnSpc>
                <a:spcPct val="90000"/>
              </a:lnSpc>
            </a:pPr>
            <a:endParaRPr lang="en-US" sz="2400"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idx="4294967295"/>
          </p:nvPr>
        </p:nvSpPr>
        <p:spPr bwMode="auto">
          <a:xfrm>
            <a:off x="533400" y="381000"/>
            <a:ext cx="8229600" cy="6019800"/>
          </a:xfrm>
          <a:ln w="9525"/>
        </p:spPr>
        <p:txBody>
          <a:bodyPr wrap="square" lIns="91440" tIns="45720" rIns="91440" bIns="45720" numCol="1" compatLnSpc="1">
            <a:prstTxWarp prst="textNoShape">
              <a:avLst/>
            </a:prstTxWarp>
            <a:normAutofit fontScale="90000"/>
          </a:bodyPr>
          <a:lstStyle/>
          <a:p>
            <a:pPr algn="just"/>
            <a:r>
              <a:rPr sz="4000" b="1" smtClean="0"/>
              <a:t>Introduction</a:t>
            </a:r>
            <a:r>
              <a:rPr sz="4000" smtClean="0"/>
              <a:t/>
            </a:r>
            <a:br>
              <a:rPr sz="4000" smtClean="0"/>
            </a:br>
            <a:r>
              <a:rPr sz="4000" smtClean="0"/>
              <a:t>The Fondom or chiefdom or kingdom of Mankon, depending on the author – is situated in the North ­ West Region of Cameroon at an average altitude of 1000 meters. It is an elevated area of plateau and small hills, which make up part of Cameroon Grass fields or Grassland (prairies). </a:t>
            </a:r>
            <a:r>
              <a:rPr sz="2400" b="1" smtClean="0">
                <a:solidFill>
                  <a:srgbClr val="FF0000"/>
                </a:solidFill>
              </a:rPr>
              <a:t> </a:t>
            </a:r>
            <a:r>
              <a:rPr b="1" smtClean="0"/>
              <a:t/>
            </a:r>
            <a:br>
              <a:rPr b="1" smtClean="0"/>
            </a:br>
            <a:r>
              <a:rPr smtClean="0"/>
              <a:t/>
            </a:r>
            <a:br>
              <a:rPr smtClean="0"/>
            </a:br>
            <a:endParaRPr b="1" smtClean="0">
              <a:ln>
                <a:noFill/>
              </a:ln>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19200"/>
            <a:ext cx="8686800" cy="6858000"/>
          </a:xfrm>
        </p:spPr>
        <p:txBody>
          <a:bodyPr>
            <a:normAutofit fontScale="90000"/>
          </a:bodyPr>
          <a:lstStyle/>
          <a:p>
            <a:pPr algn="just"/>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dirty="0" smtClean="0"/>
              <a:t/>
            </a:r>
            <a:br>
              <a:rPr sz="3600" b="1" dirty="0" smtClean="0"/>
            </a:br>
            <a:r>
              <a:rPr sz="3600" b="1" smtClean="0"/>
              <a:t/>
            </a:r>
            <a:br>
              <a:rPr sz="3600" b="1" smtClean="0"/>
            </a:br>
            <a:r>
              <a:rPr sz="3200" b="1" dirty="0" smtClean="0">
                <a:solidFill>
                  <a:schemeClr val="bg1"/>
                </a:solidFill>
              </a:rPr>
              <a:t/>
            </a:r>
            <a:br>
              <a:rPr sz="3200" b="1" dirty="0" smtClean="0">
                <a:solidFill>
                  <a:schemeClr val="bg1"/>
                </a:solidFill>
              </a:rPr>
            </a:br>
            <a:r>
              <a:rPr sz="3200" b="1" smtClean="0"/>
              <a:t/>
            </a:r>
            <a:br>
              <a:rPr sz="3200" b="1" smtClean="0"/>
            </a:br>
            <a:r>
              <a:rPr sz="4000" smtClean="0"/>
              <a:t>Eventually the sacrificial meat is prepared and distributed to all present along with the wine. The </a:t>
            </a:r>
            <a:r>
              <a:rPr sz="4000" i="1" smtClean="0"/>
              <a:t>taste</a:t>
            </a:r>
            <a:r>
              <a:rPr sz="4000" smtClean="0"/>
              <a:t> crowns the celebration by emphasizing the need of unity of mind, cooperation and altruism as an obligation to all. There is then the general distribution of cam wood to everyone as a sign of blessing. The people return home assured of the blessings of the ancestors.</a:t>
            </a:r>
            <a:r>
              <a:rPr sz="3300" b="1" dirty="0" smtClean="0">
                <a:solidFill>
                  <a:srgbClr val="002060"/>
                </a:solidFill>
              </a:rPr>
              <a:t/>
            </a:r>
            <a:br>
              <a:rPr sz="3300" b="1" dirty="0" smtClean="0">
                <a:solidFill>
                  <a:srgbClr val="002060"/>
                </a:solidFill>
              </a:rPr>
            </a:br>
            <a:endParaRPr sz="3300" b="1" dirty="0">
              <a:solidFill>
                <a:srgbClr val="00206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a:xfrm>
            <a:off x="457200" y="457200"/>
            <a:ext cx="8229600" cy="838200"/>
          </a:xfrm>
          <a:ln w="9525"/>
        </p:spPr>
        <p:txBody>
          <a:bodyPr wrap="square" lIns="91440" tIns="45720" rIns="91440" bIns="45720" numCol="1" compatLnSpc="1">
            <a:prstTxWarp prst="textNoShape">
              <a:avLst/>
            </a:prstTxWarp>
            <a:normAutofit fontScale="90000"/>
          </a:bodyPr>
          <a:lstStyle/>
          <a:p>
            <a:pPr lvl="3"/>
            <a:r>
              <a:rPr lang="en-US" sz="4400" b="1" i="1" dirty="0" smtClean="0"/>
              <a:t>Ma-</a:t>
            </a:r>
            <a:r>
              <a:rPr lang="en-US" sz="4400" b="1" i="1" dirty="0" err="1" smtClean="0"/>
              <a:t>shia</a:t>
            </a:r>
            <a:r>
              <a:rPr lang="en-US" sz="4400" b="1" i="1" dirty="0" smtClean="0"/>
              <a:t> </a:t>
            </a:r>
            <a:r>
              <a:rPr lang="en-US" sz="4400" b="1" i="1" dirty="0" err="1" smtClean="0"/>
              <a:t>butea</a:t>
            </a:r>
            <a:r>
              <a:rPr lang="en-US" sz="4400" b="1" dirty="0" smtClean="0"/>
              <a:t> – veneration of family ancestors</a:t>
            </a:r>
            <a:endParaRPr lang="en-US" sz="4000" dirty="0"/>
          </a:p>
        </p:txBody>
      </p:sp>
      <p:sp>
        <p:nvSpPr>
          <p:cNvPr id="33795" name="Rectangle 3"/>
          <p:cNvSpPr>
            <a:spLocks noGrp="1"/>
          </p:cNvSpPr>
          <p:nvPr>
            <p:ph type="body" idx="1"/>
          </p:nvPr>
        </p:nvSpPr>
        <p:spPr>
          <a:xfrm>
            <a:off x="457200" y="1295400"/>
            <a:ext cx="8229600" cy="5334000"/>
          </a:xfrm>
        </p:spPr>
        <p:txBody>
          <a:bodyPr/>
          <a:lstStyle/>
          <a:p>
            <a:pPr>
              <a:buNone/>
            </a:pPr>
            <a:endParaRPr lang="en-US" sz="2800" dirty="0" smtClean="0"/>
          </a:p>
          <a:p>
            <a:r>
              <a:rPr lang="en-US" sz="2800" dirty="0" smtClean="0"/>
              <a:t>Families refer to their ancestors as </a:t>
            </a:r>
            <a:r>
              <a:rPr lang="en-US" sz="2800" i="1" dirty="0" err="1" smtClean="0"/>
              <a:t>butea</a:t>
            </a:r>
            <a:r>
              <a:rPr lang="en-US" sz="2800" dirty="0" smtClean="0"/>
              <a:t>, our parents, and these have their shrines in the house of the family head who is called </a:t>
            </a:r>
            <a:r>
              <a:rPr lang="en-US" sz="2800" i="1" dirty="0" err="1" smtClean="0"/>
              <a:t>Ndzoe-nda</a:t>
            </a:r>
            <a:r>
              <a:rPr lang="en-US" sz="2800" dirty="0" smtClean="0"/>
              <a:t>. The family head, who is the official ritual leader of the family, leads the family ancestral veneration.</a:t>
            </a:r>
          </a:p>
          <a:p>
            <a:pPr>
              <a:buNone/>
            </a:pPr>
            <a:endParaRPr lang="en-US" sz="2800" dirty="0" smtClean="0"/>
          </a:p>
          <a:p>
            <a:pPr>
              <a:buNone/>
            </a:pPr>
            <a:endParaRPr lang="en-US" sz="2800" b="1" dirty="0" smtClean="0"/>
          </a:p>
          <a:p>
            <a:pPr eaLnBrk="1" hangingPunct="1">
              <a:lnSpc>
                <a:spcPct val="90000"/>
              </a:lnSpc>
              <a:buNone/>
            </a:pPr>
            <a:endParaRPr lang="en-US" sz="2800" dirty="0" smtClean="0">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a:xfrm>
            <a:off x="457200" y="228600"/>
            <a:ext cx="8229600" cy="677863"/>
          </a:xfrm>
          <a:ln w="9525"/>
        </p:spPr>
        <p:txBody>
          <a:bodyPr wrap="square" lIns="91440" tIns="45720" rIns="91440" bIns="45720" numCol="1" compatLnSpc="1">
            <a:prstTxWarp prst="textNoShape">
              <a:avLst/>
            </a:prstTxWarp>
            <a:normAutofit/>
          </a:bodyPr>
          <a:lstStyle/>
          <a:p>
            <a:pPr algn="ctr" eaLnBrk="1" hangingPunct="1">
              <a:defRPr/>
            </a:pPr>
            <a:endParaRPr sz="3800" smtClean="0">
              <a:ln>
                <a:noFill/>
              </a:ln>
              <a:solidFill>
                <a:schemeClr val="bg1"/>
              </a:solidFill>
              <a:effectLst/>
            </a:endParaRPr>
          </a:p>
        </p:txBody>
      </p:sp>
      <p:sp>
        <p:nvSpPr>
          <p:cNvPr id="34819" name="Rectangle 3"/>
          <p:cNvSpPr>
            <a:spLocks noGrp="1"/>
          </p:cNvSpPr>
          <p:nvPr>
            <p:ph type="body" idx="1"/>
          </p:nvPr>
        </p:nvSpPr>
        <p:spPr>
          <a:xfrm>
            <a:off x="457200" y="914400"/>
            <a:ext cx="8382000" cy="5135563"/>
          </a:xfrm>
        </p:spPr>
        <p:txBody>
          <a:bodyPr/>
          <a:lstStyle/>
          <a:p>
            <a:pPr algn="just" eaLnBrk="1" hangingPunct="1">
              <a:lnSpc>
                <a:spcPct val="90000"/>
              </a:lnSpc>
              <a:buNone/>
            </a:pPr>
            <a:r>
              <a:rPr lang="en-US" sz="2800" dirty="0" smtClean="0"/>
              <a:t>When the family comes to venerate the ancestors, the men come along with them raffia palm wine and the women prepare the </a:t>
            </a:r>
            <a:r>
              <a:rPr lang="en-US" sz="2800" dirty="0" err="1" smtClean="0"/>
              <a:t>Mankon</a:t>
            </a:r>
            <a:r>
              <a:rPr lang="en-US" sz="2800" dirty="0" smtClean="0"/>
              <a:t> traditional dish, </a:t>
            </a:r>
            <a:r>
              <a:rPr lang="en-US" sz="2800" i="1" dirty="0" err="1" smtClean="0"/>
              <a:t>achuh</a:t>
            </a:r>
            <a:r>
              <a:rPr lang="en-US" sz="2800" dirty="0" smtClean="0"/>
              <a:t>, while the head of the family organizes two chickens which he uses for the sacrifice. When the entire family has assembled in the house, the </a:t>
            </a:r>
            <a:r>
              <a:rPr lang="en-US" sz="2800" i="1" dirty="0" err="1" smtClean="0"/>
              <a:t>Ndzoe-nda</a:t>
            </a:r>
            <a:r>
              <a:rPr lang="en-US" sz="2800" dirty="0" smtClean="0"/>
              <a:t> rises, takes the ancestral cup, fills it with raffia palm wine and draws the attention of the family to the fact that they have assembled as a sign of oneness with the sole aim of evoking “life and prosperity” from the ancestors and also to keep the ancestors informed about the current situation of the family. </a:t>
            </a:r>
            <a:endParaRPr lang="en-US" sz="2800" dirty="0" smtClean="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checkerboard(across)">
                                      <p:cBhvr>
                                        <p:cTn id="7" dur="500"/>
                                        <p:tgtEl>
                                          <p:spTgt spid="348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a:xfrm>
            <a:off x="457200" y="152400"/>
            <a:ext cx="8229600" cy="1371600"/>
          </a:xfrm>
          <a:ln w="9525"/>
        </p:spPr>
        <p:txBody>
          <a:bodyPr wrap="square" lIns="91440" tIns="45720" rIns="91440" bIns="45720" numCol="1" compatLnSpc="1">
            <a:prstTxWarp prst="textNoShape">
              <a:avLst/>
            </a:prstTxWarp>
            <a:normAutofit/>
          </a:bodyPr>
          <a:lstStyle/>
          <a:p>
            <a:pPr algn="ctr"/>
            <a:endParaRPr sz="3200" i="1">
              <a:solidFill>
                <a:schemeClr val="bg1"/>
              </a:solidFill>
            </a:endParaRPr>
          </a:p>
        </p:txBody>
      </p:sp>
      <p:sp>
        <p:nvSpPr>
          <p:cNvPr id="20483" name="Rectangle 3"/>
          <p:cNvSpPr>
            <a:spLocks noGrp="1"/>
          </p:cNvSpPr>
          <p:nvPr>
            <p:ph type="body" idx="1"/>
          </p:nvPr>
        </p:nvSpPr>
        <p:spPr>
          <a:xfrm>
            <a:off x="457200" y="1600200"/>
            <a:ext cx="8229600" cy="4953000"/>
          </a:xfrm>
        </p:spPr>
        <p:txBody>
          <a:bodyPr/>
          <a:lstStyle/>
          <a:p>
            <a:pPr eaLnBrk="1" hangingPunct="1">
              <a:lnSpc>
                <a:spcPct val="80000"/>
              </a:lnSpc>
              <a:buNone/>
            </a:pPr>
            <a:r>
              <a:rPr lang="en-US" sz="3600" dirty="0" smtClean="0"/>
              <a:t>He also informs that it is equally an occasion to give the ancestors something to eat. He pours libation with the raffia palm wine from the family cup on the ancestral stones. The two chickens are sacrifice and the blood spilled on the stones representing the ancestors. He then proceeds to review the life of the family enumerating its gifts and difficulties. </a:t>
            </a:r>
          </a:p>
          <a:p>
            <a:pPr eaLnBrk="1" hangingPunct="1">
              <a:lnSpc>
                <a:spcPct val="80000"/>
              </a:lnSpc>
              <a:buNone/>
            </a:pPr>
            <a:endParaRPr lang="en-US" sz="3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p:cNvSpPr>
          <p:nvPr>
            <p:ph type="title"/>
          </p:nvPr>
        </p:nvSpPr>
        <p:spPr bwMode="auto">
          <a:xfrm>
            <a:off x="457200" y="152400"/>
            <a:ext cx="8229600" cy="838200"/>
          </a:xfrm>
          <a:ln w="9525"/>
        </p:spPr>
        <p:txBody>
          <a:bodyPr wrap="square" lIns="91440" tIns="45720" rIns="91440" bIns="45720" numCol="1" compatLnSpc="1">
            <a:prstTxWarp prst="textNoShape">
              <a:avLst/>
            </a:prstTxWarp>
            <a:normAutofit/>
          </a:bodyPr>
          <a:lstStyle/>
          <a:p>
            <a:pPr algn="ctr" eaLnBrk="1" hangingPunct="1">
              <a:defRPr/>
            </a:pPr>
            <a:r>
              <a:rPr sz="4000" b="1" smtClean="0"/>
              <a:t>Rationale for worship </a:t>
            </a:r>
            <a:endParaRPr sz="3800" smtClean="0">
              <a:ln>
                <a:noFill/>
              </a:ln>
              <a:solidFill>
                <a:srgbClr val="FFFF00"/>
              </a:solidFill>
              <a:effectLst/>
            </a:endParaRPr>
          </a:p>
        </p:txBody>
      </p:sp>
      <p:sp>
        <p:nvSpPr>
          <p:cNvPr id="36867" name="Rectangle 3"/>
          <p:cNvSpPr>
            <a:spLocks noGrp="1"/>
          </p:cNvSpPr>
          <p:nvPr>
            <p:ph type="body" idx="1"/>
          </p:nvPr>
        </p:nvSpPr>
        <p:spPr>
          <a:xfrm>
            <a:off x="457200" y="990600"/>
            <a:ext cx="8229600" cy="5486400"/>
          </a:xfrm>
        </p:spPr>
        <p:txBody>
          <a:bodyPr/>
          <a:lstStyle/>
          <a:p>
            <a:pPr eaLnBrk="1" hangingPunct="1">
              <a:buNone/>
            </a:pPr>
            <a:endParaRPr lang="en-GB" dirty="0" smtClean="0"/>
          </a:p>
          <a:p>
            <a:pPr algn="just" eaLnBrk="1" hangingPunct="1">
              <a:buNone/>
            </a:pPr>
            <a:r>
              <a:rPr lang="en-US" sz="3200" dirty="0" smtClean="0"/>
              <a:t>The worship of ancestors as we have seen is not just a mere useless act that one can say was carried out by primitive people. The practice has a rationale behind it which governs it and brings out its importance and that is why the people hold it in high esteem.</a:t>
            </a:r>
          </a:p>
          <a:p>
            <a:pPr eaLnBrk="1" hangingPunct="1">
              <a:buFont typeface="Wingdings 2" pitchFamily="18" charset="2"/>
              <a:buNone/>
            </a:pPr>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p:cNvSpPr>
          <p:nvPr>
            <p:ph type="title"/>
          </p:nvPr>
        </p:nvSpPr>
        <p:spPr bwMode="auto">
          <a:xfrm>
            <a:off x="457200" y="152400"/>
            <a:ext cx="8686800" cy="838200"/>
          </a:xfrm>
          <a:ln w="9525"/>
        </p:spPr>
        <p:txBody>
          <a:bodyPr wrap="square" lIns="91440" tIns="45720" rIns="91440" bIns="45720" numCol="1" compatLnSpc="1">
            <a:prstTxWarp prst="textNoShape">
              <a:avLst/>
            </a:prstTxWarp>
            <a:normAutofit/>
          </a:bodyPr>
          <a:lstStyle/>
          <a:p>
            <a:r>
              <a:rPr sz="4000" b="1" smtClean="0"/>
              <a:t>Communion with the anscestors</a:t>
            </a:r>
            <a:endParaRPr sz="4000"/>
          </a:p>
        </p:txBody>
      </p:sp>
      <p:sp>
        <p:nvSpPr>
          <p:cNvPr id="37891" name="Rectangle 3"/>
          <p:cNvSpPr>
            <a:spLocks noGrp="1"/>
          </p:cNvSpPr>
          <p:nvPr>
            <p:ph type="body" idx="1"/>
          </p:nvPr>
        </p:nvSpPr>
        <p:spPr>
          <a:xfrm>
            <a:off x="228600" y="1143000"/>
            <a:ext cx="8534400" cy="5181600"/>
          </a:xfrm>
        </p:spPr>
        <p:txBody>
          <a:bodyPr/>
          <a:lstStyle/>
          <a:p>
            <a:pPr algn="just" eaLnBrk="1" hangingPunct="1">
              <a:lnSpc>
                <a:spcPct val="90000"/>
              </a:lnSpc>
              <a:buNone/>
            </a:pPr>
            <a:r>
              <a:rPr lang="en-US" sz="2800" dirty="0" smtClean="0"/>
              <a:t>Communion with the ancestors is the first reason for the performance of these rituals. The communion with the ancestors rests first on the fact that there is an inseparable link between the spiritual and material world and everything that is gotten in the material world emanates from the spiritual world. As the people commune with the ancestors, they ask for strength, good health, peace and fertility. </a:t>
            </a:r>
            <a:r>
              <a:rPr lang="en-US" sz="2800" dirty="0" err="1" smtClean="0"/>
              <a:t>Mankon</a:t>
            </a:r>
            <a:r>
              <a:rPr lang="en-US" sz="2800" dirty="0" smtClean="0"/>
              <a:t> people see ancestor veneration as a way of guarding and enhancing the flow of abundant life to the living.</a:t>
            </a:r>
          </a:p>
          <a:p>
            <a:pPr eaLnBrk="1" hangingPunct="1">
              <a:lnSpc>
                <a:spcPct val="90000"/>
              </a:lnSpc>
              <a:buNone/>
            </a:pPr>
            <a:endParaRPr lang="en-US" sz="3600" b="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876800"/>
          </a:xfrm>
        </p:spPr>
        <p:txBody>
          <a:bodyPr/>
          <a:lstStyle/>
          <a:p>
            <a:pPr algn="just">
              <a:buNone/>
            </a:pPr>
            <a:r>
              <a:rPr lang="en-US" sz="3600" dirty="0" smtClean="0"/>
              <a:t>The rituals are also meant for the atonement of sin by which request for forgiveness is made for the wrongs that have been done within a certain period of time. There is, therefore, a permanent like between the living, dead and those yet to be born</a:t>
            </a:r>
            <a:r>
              <a:rPr lang="en-US" sz="3600" dirty="0" smtClean="0"/>
              <a:t>.</a:t>
            </a:r>
          </a:p>
          <a:p>
            <a:pPr algn="just">
              <a:buNone/>
            </a:pPr>
            <a:endParaRPr lang="en-US" sz="3600" dirty="0" smtClean="0"/>
          </a:p>
          <a:p>
            <a:pPr>
              <a:buNone/>
            </a:pPr>
            <a:endParaRPr lang="en-US" sz="3600" b="1" i="1" dirty="0"/>
          </a:p>
        </p:txBody>
      </p:sp>
      <p:sp>
        <p:nvSpPr>
          <p:cNvPr id="3" name="Title 2"/>
          <p:cNvSpPr>
            <a:spLocks noGrp="1"/>
          </p:cNvSpPr>
          <p:nvPr>
            <p:ph type="title"/>
          </p:nvPr>
        </p:nvSpPr>
        <p:spPr>
          <a:xfrm>
            <a:off x="457200" y="533400"/>
            <a:ext cx="8229600" cy="990600"/>
          </a:xfrm>
        </p:spPr>
        <p:txBody>
          <a:bodyPr>
            <a:normAutofit fontScale="90000"/>
          </a:bodyPr>
          <a:lstStyle/>
          <a:p>
            <a:r>
              <a:rPr lang="en-US" b="1" dirty="0" smtClean="0"/>
              <a:t/>
            </a:r>
            <a:br>
              <a:rPr lang="en-US" b="1" dirty="0" smtClean="0"/>
            </a:br>
            <a:r>
              <a:rPr b="1" smtClean="0"/>
              <a:t/>
            </a:r>
            <a:br>
              <a:rPr b="1" smtClean="0"/>
            </a:br>
            <a:r>
              <a:rPr b="1" smtClean="0"/>
              <a:t/>
            </a:r>
            <a:br>
              <a:rPr b="1" smtClean="0"/>
            </a:br>
            <a:r>
              <a:rPr b="1" smtClean="0"/>
              <a:t/>
            </a:r>
            <a:br>
              <a:rPr b="1" smtClean="0"/>
            </a:br>
            <a:r>
              <a:rPr lang="en-US" b="1" dirty="0" smtClean="0">
                <a:solidFill>
                  <a:schemeClr val="bg1"/>
                </a:solidFill>
              </a:rPr>
              <a:t/>
            </a:r>
            <a:br>
              <a:rPr lang="en-US" b="1" dirty="0" smtClean="0">
                <a:solidFill>
                  <a:schemeClr val="bg1"/>
                </a:solidFill>
              </a:rPr>
            </a:br>
            <a:r>
              <a:rPr b="1" smtClean="0"/>
              <a:t>Atonement of sin and reconciliation</a:t>
            </a:r>
            <a:r>
              <a:rPr smtClean="0"/>
              <a:t/>
            </a:r>
            <a:br>
              <a:rPr smtClean="0"/>
            </a:br>
            <a:endParaRPr lang="en-US" dirty="0">
              <a:solidFill>
                <a:schemeClr val="bg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The veneration of ancestors portrays the fact that death does not sever the relationships between the dead and living members of society. There is always a mutual relationship in which the living venerate the ancestors who in turn act as intermediaries between their societies and the Supreme Being.</a:t>
            </a:r>
            <a:endParaRPr lang="en-US" sz="3200" dirty="0"/>
          </a:p>
        </p:txBody>
      </p:sp>
      <p:sp>
        <p:nvSpPr>
          <p:cNvPr id="3" name="Title 2"/>
          <p:cNvSpPr>
            <a:spLocks noGrp="1"/>
          </p:cNvSpPr>
          <p:nvPr>
            <p:ph type="title"/>
          </p:nvPr>
        </p:nvSpPr>
        <p:spPr/>
        <p:txBody>
          <a:bodyPr>
            <a:normAutofit fontScale="90000"/>
          </a:bodyPr>
          <a:lstStyle/>
          <a:p>
            <a:r>
              <a:rPr b="1" smtClean="0"/>
              <a:t>Conclusion </a:t>
            </a:r>
            <a:r>
              <a:rPr smtClean="0"/>
              <a:t/>
            </a:r>
            <a:br>
              <a:rPr smtClean="0"/>
            </a:b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This discussion on </a:t>
            </a:r>
            <a:r>
              <a:rPr lang="en-US" dirty="0" err="1" smtClean="0"/>
              <a:t>Mankon</a:t>
            </a:r>
            <a:r>
              <a:rPr lang="en-US" dirty="0" smtClean="0"/>
              <a:t> ancestral veneration can form the foundation for the examination of the Christian veneration of saints through which we can draw parallels between the </a:t>
            </a:r>
            <a:r>
              <a:rPr lang="en-US" dirty="0" err="1" smtClean="0"/>
              <a:t>Mankon</a:t>
            </a:r>
            <a:r>
              <a:rPr lang="en-US" dirty="0" smtClean="0"/>
              <a:t> ancestors and the Christian saints. This is essential in order to seek possibilities of </a:t>
            </a:r>
            <a:r>
              <a:rPr lang="en-US" dirty="0" err="1" smtClean="0"/>
              <a:t>inculturating</a:t>
            </a:r>
            <a:r>
              <a:rPr lang="en-US" dirty="0" smtClean="0"/>
              <a:t> Christianity into the </a:t>
            </a:r>
            <a:r>
              <a:rPr lang="en-US" dirty="0" err="1" smtClean="0"/>
              <a:t>Mankon</a:t>
            </a:r>
            <a:r>
              <a:rPr lang="en-US" dirty="0" smtClean="0"/>
              <a:t> cultural patterns of life. </a:t>
            </a:r>
            <a:endParaRPr lang="en-US" dirty="0"/>
          </a:p>
        </p:txBody>
      </p:sp>
      <p:sp>
        <p:nvSpPr>
          <p:cNvPr id="3" name="Title 2"/>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1"/>
          <p:cNvSpPr>
            <a:spLocks noGrp="1"/>
          </p:cNvSpPr>
          <p:nvPr>
            <p:ph idx="1"/>
          </p:nvPr>
        </p:nvSpPr>
        <p:spPr>
          <a:xfrm>
            <a:off x="457200" y="762000"/>
            <a:ext cx="8229600" cy="5410200"/>
          </a:xfrm>
        </p:spPr>
        <p:txBody>
          <a:bodyPr/>
          <a:lstStyle/>
          <a:p>
            <a:r>
              <a:rPr lang="en-US" sz="2800" dirty="0" smtClean="0"/>
              <a:t>The </a:t>
            </a:r>
            <a:r>
              <a:rPr lang="en-US" sz="2800" dirty="0" err="1" smtClean="0"/>
              <a:t>Mankon</a:t>
            </a:r>
            <a:r>
              <a:rPr lang="en-US" sz="2800" dirty="0" smtClean="0"/>
              <a:t> people are a very religious people and it is very important for us to begin with info that when we talk of religion among the </a:t>
            </a:r>
            <a:r>
              <a:rPr lang="en-US" sz="2800" dirty="0" err="1" smtClean="0"/>
              <a:t>Mankon</a:t>
            </a:r>
            <a:r>
              <a:rPr lang="en-US" sz="2800" dirty="0" smtClean="0"/>
              <a:t> people, one cannot dissociate this with their everyday experience or culture. It is in their everyday experience that one discerns especially through religious practices what religion to the </a:t>
            </a:r>
            <a:r>
              <a:rPr lang="en-US" sz="2800" dirty="0" err="1" smtClean="0"/>
              <a:t>Mankon</a:t>
            </a:r>
            <a:r>
              <a:rPr lang="en-US" sz="2800" dirty="0" smtClean="0"/>
              <a:t> people is. The people are monotheists. The </a:t>
            </a:r>
            <a:r>
              <a:rPr lang="en-US" sz="2800" dirty="0" err="1" smtClean="0"/>
              <a:t>Mankon</a:t>
            </a:r>
            <a:r>
              <a:rPr lang="en-US" sz="2800" dirty="0" smtClean="0"/>
              <a:t> people believe in the existence of a supernatural being (</a:t>
            </a:r>
            <a:r>
              <a:rPr lang="en-US" sz="2800" i="1" dirty="0" err="1" smtClean="0"/>
              <a:t>Nwi</a:t>
            </a:r>
            <a:r>
              <a:rPr lang="en-US" sz="2800" dirty="0" smtClean="0"/>
              <a:t>) or force that shapes and controls their lives. This supernatural being is seen as the provider, giver and protector of life.</a:t>
            </a:r>
          </a:p>
          <a:p>
            <a:pPr eaLnBrk="1" hangingPunct="1"/>
            <a:endParaRPr lang="en-US" sz="3200" dirty="0" smtClean="0"/>
          </a:p>
        </p:txBody>
      </p:sp>
      <p:sp>
        <p:nvSpPr>
          <p:cNvPr id="3" name="Title 2"/>
          <p:cNvSpPr>
            <a:spLocks noGrp="1"/>
          </p:cNvSpPr>
          <p:nvPr>
            <p:ph type="title"/>
          </p:nvPr>
        </p:nvSpPr>
        <p:spPr>
          <a:xfrm>
            <a:off x="3962400" y="8001000"/>
            <a:ext cx="8229600" cy="76200"/>
          </a:xfrm>
        </p:spPr>
        <p:txBody>
          <a:bodyPr>
            <a:normAutofit fontScale="90000"/>
          </a:bodyPr>
          <a:lstStyle/>
          <a:p>
            <a:pPr algn="ctr" eaLnBrk="1" hangingPunct="1">
              <a:defRPr/>
            </a:pPr>
            <a:endParaRPr>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715000"/>
          </a:xfrm>
        </p:spPr>
        <p:txBody>
          <a:bodyPr/>
          <a:lstStyle/>
          <a:p>
            <a:pPr>
              <a:buNone/>
            </a:pPr>
            <a:r>
              <a:rPr lang="en-US" i="1" dirty="0" err="1" smtClean="0"/>
              <a:t>Nwi</a:t>
            </a:r>
            <a:r>
              <a:rPr lang="en-US" dirty="0" smtClean="0"/>
              <a:t> is worshiped either through traditional rites and incantations or through ancestor veneration. In this paper, we wish to examine the practice of ancestor veneration as a form of worship to see how it is done and the rationale behind the practice.   Traditional rituals comprise the most important form of worship. The rite and incantations associated with worship are performed at shrines which are usually identified with streams, forests, stones and trees usually located in enclosure. Access to these places which are considered sacred is forbidden to the public, especially women. Only initiated members, chief priests and diviners are allowed to enter them.</a:t>
            </a:r>
          </a:p>
          <a:p>
            <a:pPr>
              <a:buNone/>
            </a:pPr>
            <a:endParaRPr lang="en-US" dirty="0"/>
          </a:p>
        </p:txBody>
      </p:sp>
      <p:sp>
        <p:nvSpPr>
          <p:cNvPr id="3" name="Title 2"/>
          <p:cNvSpPr>
            <a:spLocks noGrp="1"/>
          </p:cNvSpPr>
          <p:nvPr>
            <p:ph type="title"/>
          </p:nvPr>
        </p:nvSpPr>
        <p:spPr>
          <a:xfrm>
            <a:off x="685800" y="7239000"/>
            <a:ext cx="8229600" cy="1219200"/>
          </a:xfrm>
        </p:spPr>
        <p:txBody>
          <a:bodyPr/>
          <a:lstStyle/>
          <a:p>
            <a:pPr algn="ctr"/>
            <a:endParaRPr lang="en-US"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1"/>
            <a:r>
              <a:rPr lang="en-US" sz="4400" b="1" dirty="0" smtClean="0"/>
              <a:t>Ancestral veneration among the </a:t>
            </a:r>
            <a:r>
              <a:rPr lang="en-US" sz="4400" b="1" dirty="0" err="1" smtClean="0"/>
              <a:t>Mankon</a:t>
            </a:r>
            <a:r>
              <a:rPr lang="en-US" sz="4400" b="1" dirty="0" smtClean="0"/>
              <a:t> people of Cameroon</a:t>
            </a:r>
            <a:endParaRPr lang="en-US" sz="4000" dirty="0"/>
          </a:p>
        </p:txBody>
      </p:sp>
      <p:sp>
        <p:nvSpPr>
          <p:cNvPr id="6" name="Content Placeholder 5"/>
          <p:cNvSpPr>
            <a:spLocks noGrp="1"/>
          </p:cNvSpPr>
          <p:nvPr>
            <p:ph idx="1"/>
          </p:nvPr>
        </p:nvSpPr>
        <p:spPr/>
        <p:txBody>
          <a:bodyPr/>
          <a:lstStyle/>
          <a:p>
            <a:r>
              <a:rPr lang="en-US" dirty="0" smtClean="0"/>
              <a:t>According to the anthropologists </a:t>
            </a:r>
            <a:r>
              <a:rPr lang="en-US" dirty="0" err="1" smtClean="0"/>
              <a:t>Spradley</a:t>
            </a:r>
            <a:r>
              <a:rPr lang="en-US" dirty="0" smtClean="0"/>
              <a:t> and McCurdy, every culture has a way of viewing the world, a perspective of which they interpret the universe and human experience. Ancestral veneration is one way in which the </a:t>
            </a:r>
            <a:r>
              <a:rPr lang="en-US" dirty="0" err="1" smtClean="0"/>
              <a:t>Mankon</a:t>
            </a:r>
            <a:r>
              <a:rPr lang="en-US" dirty="0" smtClean="0"/>
              <a:t> people attempt to explain the relationship between </a:t>
            </a:r>
            <a:r>
              <a:rPr lang="en-US" i="1" dirty="0" err="1" smtClean="0"/>
              <a:t>Nwingong</a:t>
            </a:r>
            <a:r>
              <a:rPr lang="en-US" dirty="0" smtClean="0"/>
              <a:t>, the God of the world and their ancestors who have attained a certain status by virtue of the fact that they are presently living in the world of the spirits.</a:t>
            </a:r>
            <a:r>
              <a:rPr lang="en-US" b="1" baseline="30000" dirty="0" smtClean="0"/>
              <a:t> </a:t>
            </a:r>
            <a:r>
              <a:rPr lang="en-US" dirty="0" smtClean="0"/>
              <a:t> But who are these ancestors?</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2"/>
            <a:r>
              <a:rPr lang="en-US" sz="4400" b="1" dirty="0" smtClean="0"/>
              <a:t>Ancestors in </a:t>
            </a:r>
            <a:r>
              <a:rPr lang="en-US" sz="4400" b="1" dirty="0" err="1" smtClean="0"/>
              <a:t>Mankon</a:t>
            </a:r>
            <a:endParaRPr lang="en-US" sz="4000" dirty="0"/>
          </a:p>
        </p:txBody>
      </p:sp>
      <p:sp>
        <p:nvSpPr>
          <p:cNvPr id="4" name="Content Placeholder 3"/>
          <p:cNvSpPr>
            <a:spLocks noGrp="1"/>
          </p:cNvSpPr>
          <p:nvPr>
            <p:ph idx="1"/>
          </p:nvPr>
        </p:nvSpPr>
        <p:spPr/>
        <p:txBody>
          <a:bodyPr/>
          <a:lstStyle/>
          <a:p>
            <a:r>
              <a:rPr lang="en-US" dirty="0" smtClean="0"/>
              <a:t>The </a:t>
            </a:r>
            <a:r>
              <a:rPr lang="en-US" dirty="0" err="1" smtClean="0"/>
              <a:t>Mankon</a:t>
            </a:r>
            <a:r>
              <a:rPr lang="en-US" dirty="0" smtClean="0"/>
              <a:t> people believe that the ancestors are the </a:t>
            </a:r>
            <a:r>
              <a:rPr lang="en-US" i="1" dirty="0" err="1" smtClean="0"/>
              <a:t>Nchindads</a:t>
            </a:r>
            <a:r>
              <a:rPr lang="en-US" i="1" dirty="0" smtClean="0"/>
              <a:t>,</a:t>
            </a:r>
            <a:r>
              <a:rPr lang="en-US" dirty="0" smtClean="0"/>
              <a:t> that is, messengers of God. They are people who lived good lives on earth and have died and have attained a certain status as spirits. They are thought of as being closer to God and while in the presence of God they are keen to present the needs of the living members of their respective families to Him. It is understood that they always seek the good and welfare of their children. Having lived on earth, they are pretty aware of the plight of living.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endParaRPr lang="en-US" b="1" dirty="0">
              <a:solidFill>
                <a:srgbClr val="FFFF00"/>
              </a:solidFill>
            </a:endParaRPr>
          </a:p>
        </p:txBody>
      </p:sp>
      <p:sp>
        <p:nvSpPr>
          <p:cNvPr id="4" name="Content Placeholder 3"/>
          <p:cNvSpPr>
            <a:spLocks noGrp="1"/>
          </p:cNvSpPr>
          <p:nvPr>
            <p:ph idx="1"/>
          </p:nvPr>
        </p:nvSpPr>
        <p:spPr/>
        <p:txBody>
          <a:bodyPr/>
          <a:lstStyle/>
          <a:p>
            <a:r>
              <a:rPr lang="en-US" dirty="0" smtClean="0"/>
              <a:t>They are responsible for supplying the living with gifts of children, long life and prosperity. Thus the </a:t>
            </a:r>
            <a:r>
              <a:rPr lang="en-US" dirty="0" err="1" smtClean="0"/>
              <a:t>Mankon</a:t>
            </a:r>
            <a:r>
              <a:rPr lang="en-US" dirty="0" smtClean="0"/>
              <a:t> people see ancestor veneration as a way of guarding and enhancing the flow of abundant life to the living. Every effort is made at all levels to ensure that sacrifices are made to the ancestors, because when they are happy they put before God the plight of the living in a more convincing way. To carry out this need of enhancing life, the </a:t>
            </a:r>
            <a:r>
              <a:rPr lang="en-US" dirty="0" err="1" smtClean="0"/>
              <a:t>Mankon</a:t>
            </a:r>
            <a:r>
              <a:rPr lang="en-US" dirty="0" smtClean="0"/>
              <a:t> people venerate their ancestors at three levels.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lvl="2"/>
            <a:r>
              <a:rPr lang="en-US" sz="4400" b="1" dirty="0" smtClean="0"/>
              <a:t>Levels of ancestral veneration</a:t>
            </a:r>
            <a:endParaRPr lang="en-US" sz="4000" dirty="0"/>
          </a:p>
        </p:txBody>
      </p:sp>
      <p:sp>
        <p:nvSpPr>
          <p:cNvPr id="4" name="Content Placeholder 3"/>
          <p:cNvSpPr>
            <a:spLocks noGrp="1"/>
          </p:cNvSpPr>
          <p:nvPr>
            <p:ph idx="1"/>
          </p:nvPr>
        </p:nvSpPr>
        <p:spPr/>
        <p:txBody>
          <a:bodyPr/>
          <a:lstStyle/>
          <a:p>
            <a:r>
              <a:rPr lang="en-US" dirty="0" smtClean="0"/>
              <a:t>There are three levels of ancestral veneration in </a:t>
            </a:r>
            <a:r>
              <a:rPr lang="en-US" dirty="0" err="1" smtClean="0"/>
              <a:t>Mankon</a:t>
            </a:r>
            <a:r>
              <a:rPr lang="en-US" dirty="0" smtClean="0"/>
              <a:t> and these include:</a:t>
            </a:r>
          </a:p>
          <a:p>
            <a:pPr lvl="0"/>
            <a:r>
              <a:rPr lang="en-US" i="1" dirty="0" smtClean="0"/>
              <a:t>Ma-</a:t>
            </a:r>
            <a:r>
              <a:rPr lang="en-US" i="1" dirty="0" err="1" smtClean="0"/>
              <a:t>shiabufor</a:t>
            </a:r>
            <a:r>
              <a:rPr lang="en-US" dirty="0" smtClean="0"/>
              <a:t> – veneration of deceased chiefs of </a:t>
            </a:r>
            <a:r>
              <a:rPr lang="en-US" dirty="0" err="1" smtClean="0"/>
              <a:t>Mankon</a:t>
            </a:r>
            <a:r>
              <a:rPr lang="en-US" dirty="0" smtClean="0"/>
              <a:t>.</a:t>
            </a:r>
          </a:p>
          <a:p>
            <a:pPr lvl="0"/>
            <a:r>
              <a:rPr lang="en-US" i="1" dirty="0" smtClean="0"/>
              <a:t>Ma-</a:t>
            </a:r>
            <a:r>
              <a:rPr lang="en-US" i="1" dirty="0" err="1" smtClean="0"/>
              <a:t>shiaatse</a:t>
            </a:r>
            <a:r>
              <a:rPr lang="en-US" dirty="0" smtClean="0"/>
              <a:t> – veneration of clan leaders</a:t>
            </a:r>
          </a:p>
          <a:p>
            <a:pPr lvl="0"/>
            <a:r>
              <a:rPr lang="en-US" i="1" dirty="0" smtClean="0"/>
              <a:t>Ma-</a:t>
            </a:r>
            <a:r>
              <a:rPr lang="en-US" i="1" dirty="0" err="1" smtClean="0"/>
              <a:t>shiabuta</a:t>
            </a:r>
            <a:r>
              <a:rPr lang="en-US" dirty="0" smtClean="0"/>
              <a:t> – veneration of family ancestors.</a:t>
            </a:r>
          </a:p>
          <a:p>
            <a:r>
              <a:rPr lang="en-US" dirty="0" smtClean="0"/>
              <a:t>These three highlight the hierarchical system of the </a:t>
            </a:r>
            <a:r>
              <a:rPr lang="en-US" dirty="0" err="1" smtClean="0"/>
              <a:t>Mankon</a:t>
            </a:r>
            <a:r>
              <a:rPr lang="en-US" dirty="0" smtClean="0"/>
              <a:t> people which is carried into the spirit world. In a way it validates the traditional political structure. It ensures fertility, prosperity, health and continuity. Let us examine these three aspects to see how they achieve this aim</a:t>
            </a:r>
            <a:r>
              <a:rPr lang="en-US" dirty="0" smtClean="0"/>
              <a:t>.</a:t>
            </a:r>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3"/>
            <a:r>
              <a:rPr lang="en-US" sz="4400" b="1" i="1" dirty="0" smtClean="0"/>
              <a:t>Ma-</a:t>
            </a:r>
            <a:r>
              <a:rPr lang="en-US" sz="4400" b="1" i="1" dirty="0" err="1" smtClean="0"/>
              <a:t>shiabufor</a:t>
            </a:r>
            <a:r>
              <a:rPr lang="en-US" sz="4400" b="1" dirty="0" smtClean="0"/>
              <a:t> – veneration of deceased chiefs of </a:t>
            </a:r>
            <a:r>
              <a:rPr lang="en-US" sz="4400" b="1" dirty="0" err="1" smtClean="0"/>
              <a:t>Mankon</a:t>
            </a:r>
            <a:r>
              <a:rPr lang="en-US" sz="4400" b="1" dirty="0" smtClean="0"/>
              <a:t>.</a:t>
            </a:r>
            <a:endParaRPr lang="en-US" sz="4000" dirty="0"/>
          </a:p>
        </p:txBody>
      </p:sp>
      <p:sp>
        <p:nvSpPr>
          <p:cNvPr id="4" name="Content Placeholder 3"/>
          <p:cNvSpPr>
            <a:spLocks noGrp="1"/>
          </p:cNvSpPr>
          <p:nvPr>
            <p:ph idx="1"/>
          </p:nvPr>
        </p:nvSpPr>
        <p:spPr/>
        <p:txBody>
          <a:bodyPr/>
          <a:lstStyle/>
          <a:p>
            <a:pPr algn="just"/>
            <a:r>
              <a:rPr lang="en-US" sz="3200" dirty="0" smtClean="0"/>
              <a:t>To understand and appreciate this rite, one has to understand to function of the </a:t>
            </a:r>
            <a:r>
              <a:rPr lang="en-US" sz="3200" dirty="0" err="1" smtClean="0"/>
              <a:t>fon</a:t>
            </a:r>
            <a:r>
              <a:rPr lang="en-US" sz="3200" dirty="0" smtClean="0"/>
              <a:t> in </a:t>
            </a:r>
            <a:r>
              <a:rPr lang="en-US" sz="3200" dirty="0" err="1" smtClean="0"/>
              <a:t>Mankon</a:t>
            </a:r>
            <a:r>
              <a:rPr lang="en-US" sz="3200" dirty="0" smtClean="0"/>
              <a:t>. The </a:t>
            </a:r>
            <a:r>
              <a:rPr lang="en-US" sz="3200" dirty="0" err="1" smtClean="0"/>
              <a:t>Mankon</a:t>
            </a:r>
            <a:r>
              <a:rPr lang="en-US" sz="3200" dirty="0" smtClean="0"/>
              <a:t> view their </a:t>
            </a:r>
            <a:r>
              <a:rPr lang="en-US" sz="3200" dirty="0" err="1" smtClean="0"/>
              <a:t>fon</a:t>
            </a:r>
            <a:r>
              <a:rPr lang="en-US" sz="3200" dirty="0" smtClean="0"/>
              <a:t> or chief as a unique kind of person, above ordinary human conditions. He has extraordinary powers believed to </a:t>
            </a:r>
            <a:r>
              <a:rPr lang="en-US" sz="3200" dirty="0" smtClean="0"/>
              <a:t>have been </a:t>
            </a:r>
            <a:r>
              <a:rPr lang="en-US" sz="3200" dirty="0" smtClean="0"/>
              <a:t>transmitted to him by his father before his death by spitting on his successor. </a:t>
            </a:r>
            <a:endParaRPr lang="en-US"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870</TotalTime>
  <Words>2006</Words>
  <Application>Microsoft Office PowerPoint</Application>
  <PresentationFormat>On-screen Show (4:3)</PresentationFormat>
  <Paragraphs>49</Paragraphs>
  <Slides>28</Slides>
  <Notes>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Paper</vt:lpstr>
      <vt:lpstr>ANCESTRAL VENERATION AMONG THE MANKON PEOPLE OF CAMEROON</vt:lpstr>
      <vt:lpstr>Introduction The Fondom or chiefdom or kingdom of Mankon, depending on the author – is situated in the North ­ West Region of Cameroon at an average altitude of 1000 meters. It is an elevated area of plateau and small hills, which make up part of Cameroon Grass fields or Grassland (prairies).    </vt:lpstr>
      <vt:lpstr>Slide 3</vt:lpstr>
      <vt:lpstr>Slide 4</vt:lpstr>
      <vt:lpstr>Ancestral veneration among the Mankon people of Cameroon</vt:lpstr>
      <vt:lpstr>Ancestors in Mankon</vt:lpstr>
      <vt:lpstr>Slide 7</vt:lpstr>
      <vt:lpstr>Levels of ancestral veneration</vt:lpstr>
      <vt:lpstr>Ma-shiabufor – veneration of deceased chiefs of Mankon.</vt:lpstr>
      <vt:lpstr>Slide 10</vt:lpstr>
      <vt:lpstr>FON OF MANKON</vt:lpstr>
      <vt:lpstr> </vt:lpstr>
      <vt:lpstr>Slide 13</vt:lpstr>
      <vt:lpstr>          </vt:lpstr>
      <vt:lpstr>Place of veneration of fon Ancestors</vt:lpstr>
      <vt:lpstr>ENERGY FLOW FROM SOUL TOPHYSICAL BODY   ENERGY FLOW FROM SOUL TOPHYSICAL BODY   </vt:lpstr>
      <vt:lpstr>Slide 17</vt:lpstr>
      <vt:lpstr>Slide 18</vt:lpstr>
      <vt:lpstr>Slide 19</vt:lpstr>
      <vt:lpstr>            Eventually the sacrificial meat is prepared and distributed to all present along with the wine. The taste crowns the celebration by emphasizing the need of unity of mind, cooperation and altruism as an obligation to all. There is then the general distribution of cam wood to everyone as a sign of blessing. The people return home assured of the blessings of the ancestors. </vt:lpstr>
      <vt:lpstr>Ma-shia butea – veneration of family ancestors</vt:lpstr>
      <vt:lpstr>Slide 22</vt:lpstr>
      <vt:lpstr>Slide 23</vt:lpstr>
      <vt:lpstr>Rationale for worship </vt:lpstr>
      <vt:lpstr>Communion with the anscestors</vt:lpstr>
      <vt:lpstr>     Atonement of sin and reconciliation </vt:lpstr>
      <vt:lpstr>Conclusion  </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Annie Manzano</dc:creator>
  <cp:lastModifiedBy>fambo</cp:lastModifiedBy>
  <cp:revision>67</cp:revision>
  <dcterms:created xsi:type="dcterms:W3CDTF">2010-08-12T20:57:14Z</dcterms:created>
  <dcterms:modified xsi:type="dcterms:W3CDTF">2016-03-17T11:00:33Z</dcterms:modified>
</cp:coreProperties>
</file>